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0287000" cy="12858750"/>
  <p:notesSz cx="12858750" cy="10287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B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287000" cy="12858750"/>
          </a:xfrm>
          <a:prstGeom prst="rect">
            <a:avLst/>
          </a:prstGeom>
          <a:solidFill>
            <a:srgbClr val="4285F4">
              <a:alpha val="1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685800" y="533400"/>
            <a:ext cx="378817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I/O 2026 · CAROSELLO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858250" y="609600"/>
            <a:ext cx="114300" cy="114300"/>
          </a:xfrm>
          <a:prstGeom prst="ellipse">
            <a:avLst/>
          </a:prstGeom>
          <a:solidFill>
            <a:srgbClr val="4285F4"/>
          </a:solidFill>
          <a:ln/>
        </p:spPr>
      </p:sp>
      <p:sp>
        <p:nvSpPr>
          <p:cNvPr id="5" name="Shape 3"/>
          <p:cNvSpPr/>
          <p:nvPr/>
        </p:nvSpPr>
        <p:spPr>
          <a:xfrm>
            <a:off x="9067800" y="609600"/>
            <a:ext cx="114300" cy="114300"/>
          </a:xfrm>
          <a:prstGeom prst="ellipse">
            <a:avLst/>
          </a:prstGeom>
          <a:solidFill>
            <a:srgbClr val="EA4335"/>
          </a:solidFill>
          <a:ln/>
        </p:spPr>
      </p:sp>
      <p:sp>
        <p:nvSpPr>
          <p:cNvPr id="6" name="Shape 4"/>
          <p:cNvSpPr/>
          <p:nvPr/>
        </p:nvSpPr>
        <p:spPr>
          <a:xfrm>
            <a:off x="9277350" y="609600"/>
            <a:ext cx="114300" cy="114300"/>
          </a:xfrm>
          <a:prstGeom prst="ellipse">
            <a:avLst/>
          </a:prstGeom>
          <a:solidFill>
            <a:srgbClr val="FBBC04"/>
          </a:solidFill>
          <a:ln/>
        </p:spPr>
      </p:sp>
      <p:sp>
        <p:nvSpPr>
          <p:cNvPr id="7" name="Shape 5"/>
          <p:cNvSpPr/>
          <p:nvPr/>
        </p:nvSpPr>
        <p:spPr>
          <a:xfrm>
            <a:off x="9486900" y="609600"/>
            <a:ext cx="114300" cy="114300"/>
          </a:xfrm>
          <a:prstGeom prst="ellipse">
            <a:avLst/>
          </a:prstGeom>
          <a:solidFill>
            <a:srgbClr val="34A853"/>
          </a:solidFill>
          <a:ln/>
        </p:spPr>
      </p:sp>
      <p:sp>
        <p:nvSpPr>
          <p:cNvPr id="8" name="Shape 6"/>
          <p:cNvSpPr/>
          <p:nvPr/>
        </p:nvSpPr>
        <p:spPr>
          <a:xfrm>
            <a:off x="685800" y="3785890"/>
            <a:ext cx="1712565" cy="361950"/>
          </a:xfrm>
          <a:prstGeom prst="roundRect">
            <a:avLst>
              <a:gd name="adj" fmla="val 50000"/>
            </a:avLst>
          </a:prstGeom>
          <a:solidFill>
            <a:srgbClr val="FFFFFF">
              <a:alpha val="2000"/>
            </a:srgbClr>
          </a:solidFill>
          <a:ln w="9525">
            <a:solidFill>
              <a:srgbClr val="EA4335">
                <a:alpha val="5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8675" y="3871615"/>
            <a:ext cx="1503015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spc="54" kern="0" dirty="0">
                <a:solidFill>
                  <a:srgbClr val="F5A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EVENT RECAP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2493615" y="3785890"/>
            <a:ext cx="1163836" cy="361950"/>
          </a:xfrm>
          <a:prstGeom prst="roundRect">
            <a:avLst>
              <a:gd name="adj" fmla="val 50000"/>
            </a:avLst>
          </a:prstGeom>
          <a:solidFill>
            <a:srgbClr val="FFFFFF">
              <a:alpha val="2000"/>
            </a:srgbClr>
          </a:solidFill>
          <a:ln w="9525">
            <a:solidFill>
              <a:srgbClr val="26262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36490" y="3871615"/>
            <a:ext cx="954286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spc="54" kern="0" dirty="0">
                <a:solidFill>
                  <a:srgbClr val="B4B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MAY 2026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3752701" y="3785890"/>
            <a:ext cx="2370981" cy="361950"/>
          </a:xfrm>
          <a:prstGeom prst="roundRect">
            <a:avLst>
              <a:gd name="adj" fmla="val 50000"/>
            </a:avLst>
          </a:prstGeom>
          <a:solidFill>
            <a:srgbClr val="FFFFFF">
              <a:alpha val="2000"/>
            </a:srgbClr>
          </a:solidFill>
          <a:ln w="9525">
            <a:solidFill>
              <a:srgbClr val="26262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895576" y="3871615"/>
            <a:ext cx="2161431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spc="54" kern="0" dirty="0">
                <a:solidFill>
                  <a:srgbClr val="B4B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 NOVITÀ · 10 SLIDE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85800" y="4490740"/>
            <a:ext cx="9182862" cy="32201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8700" b="1" spc="-304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Tutto quello che devi </a:t>
            </a:r>
            <a:pPr algn="l" indent="0" marL="0">
              <a:lnSpc>
                <a:spcPct val="96000"/>
              </a:lnSpc>
              <a:buNone/>
            </a:pPr>
            <a:r>
              <a:rPr lang="en-US" sz="8700" i="1" spc="-304" kern="0" dirty="0">
                <a:solidFill>
                  <a:srgbClr val="F5F3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sapere sul </a:t>
            </a:r>
            <a:pPr algn="l" indent="0" marL="0">
              <a:lnSpc>
                <a:spcPct val="96000"/>
              </a:lnSpc>
              <a:buNone/>
            </a:pPr>
            <a:r>
              <a:rPr lang="en-US" sz="8700" b="1" spc="-304" kern="0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I/O 2026.</a:t>
            </a:r>
            <a:endParaRPr lang="en-US" sz="8700" dirty="0"/>
          </a:p>
        </p:txBody>
      </p:sp>
      <p:sp>
        <p:nvSpPr>
          <p:cNvPr id="15" name="Text 13"/>
          <p:cNvSpPr/>
          <p:nvPr/>
        </p:nvSpPr>
        <p:spPr>
          <a:xfrm>
            <a:off x="685800" y="8015734"/>
            <a:ext cx="8044815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225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L'era degli </a:t>
            </a:r>
            <a:pPr algn="l" indent="0" marL="0">
              <a:lnSpc>
                <a:spcPct val="135000"/>
              </a:lnSpc>
              <a:buNone/>
            </a:pPr>
            <a:r>
              <a:rPr lang="en-US" sz="2250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Agenti Autonomi </a:t>
            </a:r>
            <a:pPr algn="l" indent="0" marL="0">
              <a:lnSpc>
                <a:spcPct val="135000"/>
              </a:lnSpc>
              <a:buNone/>
            </a:pPr>
            <a:r>
              <a:rPr lang="en-US" sz="225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è iniziata. Il recap completo, diviso per impatto sul tuo lavoro.</a:t>
            </a:r>
            <a:endParaRPr lang="en-US" sz="225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>
            <a:alphaModFix amt="95000"/>
          </a:blip>
          <a:stretch>
            <a:fillRect/>
          </a:stretch>
        </p:blipFill>
        <p:spPr>
          <a:xfrm>
            <a:off x="7543800" y="1047750"/>
            <a:ext cx="2286000" cy="228600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685800" y="12058650"/>
            <a:ext cx="120669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I/O · 2026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6463010" y="12058650"/>
            <a:ext cx="2820284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SCORRI PER IL RECAP</a:t>
            </a:r>
            <a:endParaRPr lang="en-US" sz="18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0" y="12058650"/>
            <a:ext cx="266700" cy="2667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0B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166062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CONTESTO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364438" y="533400"/>
            <a:ext cx="131296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 · INTRO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0" y="1371600"/>
            <a:ext cx="3619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i="1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1104900" y="1423988"/>
            <a:ext cx="26444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08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NUMERI DI GEMINI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009775"/>
            <a:ext cx="9182862" cy="733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spc="-189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 è più un </a:t>
            </a:r>
            <a:pPr algn="l" indent="0" marL="0">
              <a:lnSpc>
                <a:spcPct val="100000"/>
              </a:lnSpc>
              <a:buNone/>
            </a:pPr>
            <a:r>
              <a:rPr lang="en-US" sz="5400" i="1" spc="-189" kern="0" dirty="0">
                <a:solidFill>
                  <a:srgbClr val="F5F3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test.</a:t>
            </a:r>
            <a:endParaRPr lang="en-US" sz="5400" dirty="0"/>
          </a:p>
        </p:txBody>
      </p:sp>
      <p:sp>
        <p:nvSpPr>
          <p:cNvPr id="7" name="Shape 5"/>
          <p:cNvSpPr/>
          <p:nvPr/>
        </p:nvSpPr>
        <p:spPr>
          <a:xfrm>
            <a:off x="685800" y="3009900"/>
            <a:ext cx="4371975" cy="2813000"/>
          </a:xfrm>
          <a:prstGeom prst="roundRect">
            <a:avLst>
              <a:gd name="adj" fmla="val 8127"/>
            </a:avLst>
          </a:prstGeom>
          <a:solidFill>
            <a:srgbClr val="4285F4">
              <a:alpha val="12000"/>
            </a:srgbClr>
          </a:solidFill>
          <a:ln w="9525">
            <a:solidFill>
              <a:srgbClr val="4285F4">
                <a:alpha val="3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0125" y="3086100"/>
            <a:ext cx="3005462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8250" b="1" spc="-330" kern="0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900M</a:t>
            </a:r>
            <a:endParaRPr lang="en-US" sz="8250" dirty="0"/>
          </a:p>
        </p:txBody>
      </p:sp>
      <p:sp>
        <p:nvSpPr>
          <p:cNvPr id="9" name="Text 7"/>
          <p:cNvSpPr/>
          <p:nvPr/>
        </p:nvSpPr>
        <p:spPr>
          <a:xfrm>
            <a:off x="1000125" y="4326136"/>
            <a:ext cx="3855625" cy="3710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850" i="1" dirty="0">
                <a:solidFill>
                  <a:srgbClr val="B4B1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utenti attivi mensili</a:t>
            </a:r>
            <a:endParaRPr lang="en-US" sz="2850" dirty="0"/>
          </a:p>
        </p:txBody>
      </p:sp>
      <p:sp>
        <p:nvSpPr>
          <p:cNvPr id="10" name="Text 8"/>
          <p:cNvSpPr/>
          <p:nvPr/>
        </p:nvSpPr>
        <p:spPr>
          <a:xfrm>
            <a:off x="1000125" y="4735264"/>
            <a:ext cx="3855625" cy="5828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650" spc="33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Persone che usano </a:t>
            </a:r>
            <a:pPr algn="l" indent="0" marL="0">
              <a:lnSpc>
                <a:spcPct val="130000"/>
              </a:lnSpc>
              <a:buNone/>
            </a:pPr>
            <a:r>
              <a:rPr lang="en-US" sz="1650" b="1" spc="33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 </a:t>
            </a:r>
            <a:pPr algn="l" indent="0" marL="0">
              <a:lnSpc>
                <a:spcPct val="130000"/>
              </a:lnSpc>
              <a:buNone/>
            </a:pPr>
            <a:r>
              <a:rPr lang="en-US" sz="1650" spc="33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ogni mese.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5229225" y="3009900"/>
            <a:ext cx="4371975" cy="2813000"/>
          </a:xfrm>
          <a:prstGeom prst="roundRect">
            <a:avLst>
              <a:gd name="adj" fmla="val 8127"/>
            </a:avLst>
          </a:prstGeom>
          <a:solidFill>
            <a:srgbClr val="34A853">
              <a:alpha val="12000"/>
            </a:srgbClr>
          </a:solidFill>
          <a:ln w="9525">
            <a:solidFill>
              <a:srgbClr val="34A853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543550" y="3086100"/>
            <a:ext cx="2527995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8250" b="1" spc="-330" kern="0" dirty="0">
                <a:solidFill>
                  <a:srgbClr val="34A8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3,2Q</a:t>
            </a:r>
            <a:endParaRPr lang="en-US" sz="8250" dirty="0"/>
          </a:p>
        </p:txBody>
      </p:sp>
      <p:sp>
        <p:nvSpPr>
          <p:cNvPr id="13" name="Text 11"/>
          <p:cNvSpPr/>
          <p:nvPr/>
        </p:nvSpPr>
        <p:spPr>
          <a:xfrm>
            <a:off x="5543550" y="4326136"/>
            <a:ext cx="3855625" cy="3710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850" i="1" dirty="0">
                <a:solidFill>
                  <a:srgbClr val="B4B1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token al mese</a:t>
            </a:r>
            <a:endParaRPr lang="en-US" sz="2850" dirty="0"/>
          </a:p>
        </p:txBody>
      </p:sp>
      <p:sp>
        <p:nvSpPr>
          <p:cNvPr id="14" name="Text 12"/>
          <p:cNvSpPr/>
          <p:nvPr/>
        </p:nvSpPr>
        <p:spPr>
          <a:xfrm>
            <a:off x="5543550" y="4735264"/>
            <a:ext cx="3855625" cy="5828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650" spc="33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Quadrilioni di token processati. Più di qualsiasi altro modello pubblico.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685800" y="6089600"/>
            <a:ext cx="9182862" cy="731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95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ha smesso di rincorrere. Ha messo sul piatto un </a:t>
            </a:r>
            <a:pPr algn="l" indent="0" marL="0">
              <a:lnSpc>
                <a:spcPct val="140000"/>
              </a:lnSpc>
              <a:buNone/>
            </a:pPr>
            <a:r>
              <a:rPr lang="en-US" sz="1950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ecosistema completo </a:t>
            </a:r>
            <a:pPr algn="l" indent="0" marL="0">
              <a:lnSpc>
                <a:spcPct val="140000"/>
              </a:lnSpc>
              <a:buNone/>
            </a:pPr>
            <a:r>
              <a:rPr lang="en-US" sz="195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dove l'AI non si limita a rispondere ma </a:t>
            </a:r>
            <a:pPr algn="l" indent="0" marL="0">
              <a:lnSpc>
                <a:spcPct val="140000"/>
              </a:lnSpc>
              <a:buNone/>
            </a:pPr>
            <a:r>
              <a:rPr lang="en-US" sz="1950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agisce per conto tuo</a:t>
            </a:r>
            <a:pPr algn="l" indent="0" marL="0">
              <a:lnSpc>
                <a:spcPct val="140000"/>
              </a:lnSpc>
              <a:buNone/>
            </a:pPr>
            <a:r>
              <a:rPr lang="en-US" sz="195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685800" y="12058650"/>
            <a:ext cx="122307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NUMERI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838009" y="12058650"/>
            <a:ext cx="83939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10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0B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254615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CREATIVITÀ &amp; VIDEO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870007" y="533400"/>
            <a:ext cx="80739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07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0" y="1371600"/>
            <a:ext cx="278904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i="1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1021854" y="1423988"/>
            <a:ext cx="14478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08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NOVITÀ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009775"/>
            <a:ext cx="9182862" cy="1419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spc="-189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 Omni: il video </a:t>
            </a:r>
            <a:pPr algn="l" indent="0" marL="0">
              <a:lnSpc>
                <a:spcPct val="100000"/>
              </a:lnSpc>
              <a:buNone/>
            </a:pPr>
            <a:r>
              <a:rPr lang="en-US" sz="5400" i="1" spc="-189" kern="0" dirty="0">
                <a:solidFill>
                  <a:srgbClr val="F5F3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diventa </a:t>
            </a:r>
            <a:pPr algn="l" indent="0" marL="0">
              <a:lnSpc>
                <a:spcPct val="100000"/>
              </a:lnSpc>
              <a:buNone/>
            </a:pPr>
            <a:r>
              <a:rPr lang="en-US" sz="5400" b="1" spc="-189" kern="0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malleabile.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685800" y="3562350"/>
            <a:ext cx="9182862" cy="4167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Prendi un video reale e alteralo con la voce o con un disegno.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85800" y="4474369"/>
            <a:ext cx="8915400" cy="5181600"/>
          </a:xfrm>
          <a:prstGeom prst="roundRect">
            <a:avLst>
              <a:gd name="adj" fmla="val 4412"/>
            </a:avLst>
          </a:prstGeom>
          <a:solidFill>
            <a:srgbClr val="0F0F14"/>
          </a:solidFill>
          <a:ln w="9525">
            <a:solidFill>
              <a:srgbClr val="26262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66775" y="4655344"/>
            <a:ext cx="8553450" cy="4276725"/>
          </a:xfrm>
          <a:prstGeom prst="roundRect">
            <a:avLst>
              <a:gd name="adj" fmla="val 3118"/>
            </a:avLst>
          </a:prstGeom>
          <a:solidFill>
            <a:srgbClr val="0A0A0C"/>
          </a:solidFill>
          <a:ln/>
        </p:spPr>
      </p:sp>
      <p:sp>
        <p:nvSpPr>
          <p:cNvPr id="10" name="Shape 8"/>
          <p:cNvSpPr/>
          <p:nvPr/>
        </p:nvSpPr>
        <p:spPr>
          <a:xfrm>
            <a:off x="866775" y="9046369"/>
            <a:ext cx="8553450" cy="428625"/>
          </a:xfrm>
          <a:prstGeom prst="roundRect">
            <a:avLst>
              <a:gd name="adj" fmla="val 26667"/>
            </a:avLst>
          </a:prstGeom>
          <a:solidFill>
            <a:srgbClr val="1A1A20"/>
          </a:solidFill>
          <a:ln w="9525">
            <a:solidFill>
              <a:srgbClr val="26262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09650" y="9170194"/>
            <a:ext cx="841474" cy="2190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spc="-12" kern="0" dirty="0">
                <a:solidFill>
                  <a:srgbClr val="6F6C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prompt ›</a:t>
            </a:r>
            <a:endParaRPr lang="en-US" sz="1275" dirty="0"/>
          </a:p>
        </p:txBody>
      </p:sp>
      <p:sp>
        <p:nvSpPr>
          <p:cNvPr id="12" name="Text 10"/>
          <p:cNvSpPr/>
          <p:nvPr/>
        </p:nvSpPr>
        <p:spPr>
          <a:xfrm>
            <a:off x="1889224" y="9170194"/>
            <a:ext cx="6502228" cy="2190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spc="-12" kern="0" dirty="0">
                <a:solidFill>
                  <a:srgbClr val="F5F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"Fai sparire l'auto sullo sfondo e cambia l'ambiente in spiaggia."</a:t>
            </a:r>
            <a:endParaRPr lang="en-US" sz="1275" dirty="0"/>
          </a:p>
        </p:txBody>
      </p:sp>
      <p:sp>
        <p:nvSpPr>
          <p:cNvPr id="13" name="Text 11"/>
          <p:cNvSpPr/>
          <p:nvPr/>
        </p:nvSpPr>
        <p:spPr>
          <a:xfrm>
            <a:off x="685800" y="9884569"/>
            <a:ext cx="3810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i="1" spc="-12" kern="0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2250" dirty="0"/>
          </a:p>
        </p:txBody>
      </p:sp>
      <p:sp>
        <p:nvSpPr>
          <p:cNvPr id="14" name="Text 12"/>
          <p:cNvSpPr/>
          <p:nvPr/>
        </p:nvSpPr>
        <p:spPr>
          <a:xfrm>
            <a:off x="1143000" y="9884569"/>
            <a:ext cx="87119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875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Cambia l'ambiente </a:t>
            </a:r>
            <a:pPr algn="l" indent="0" marL="0">
              <a:lnSpc>
                <a:spcPct val="132000"/>
              </a:lnSpc>
              <a:buNone/>
            </a:pPr>
            <a:r>
              <a:rPr lang="en-US" sz="1875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circostante in pochi secondi.</a:t>
            </a:r>
            <a:endParaRPr lang="en-US" sz="1875" dirty="0"/>
          </a:p>
        </p:txBody>
      </p:sp>
      <p:sp>
        <p:nvSpPr>
          <p:cNvPr id="15" name="Text 13"/>
          <p:cNvSpPr/>
          <p:nvPr/>
        </p:nvSpPr>
        <p:spPr>
          <a:xfrm>
            <a:off x="685800" y="10332244"/>
            <a:ext cx="3810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i="1" spc="-12" kern="0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143000" y="10332244"/>
            <a:ext cx="87119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875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 sparire </a:t>
            </a:r>
            <a:pPr algn="l" indent="0" marL="0">
              <a:lnSpc>
                <a:spcPct val="132000"/>
              </a:lnSpc>
              <a:buNone/>
            </a:pPr>
            <a:r>
              <a:rPr lang="en-US" sz="1875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gli oggetti che non vuoi.</a:t>
            </a:r>
            <a:endParaRPr lang="en-US" sz="1875" dirty="0"/>
          </a:p>
        </p:txBody>
      </p:sp>
      <p:sp>
        <p:nvSpPr>
          <p:cNvPr id="17" name="Text 15"/>
          <p:cNvSpPr/>
          <p:nvPr/>
        </p:nvSpPr>
        <p:spPr>
          <a:xfrm>
            <a:off x="685800" y="10779919"/>
            <a:ext cx="3810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i="1" spc="-12" kern="0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2250" dirty="0"/>
          </a:p>
        </p:txBody>
      </p:sp>
      <p:sp>
        <p:nvSpPr>
          <p:cNvPr id="18" name="Text 16"/>
          <p:cNvSpPr/>
          <p:nvPr/>
        </p:nvSpPr>
        <p:spPr>
          <a:xfrm>
            <a:off x="1143000" y="10779919"/>
            <a:ext cx="8711946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875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Trasforma uno schizzo </a:t>
            </a:r>
            <a:pPr algn="l" indent="0" marL="0">
              <a:lnSpc>
                <a:spcPct val="132000"/>
              </a:lnSpc>
              <a:buNone/>
            </a:pPr>
            <a:r>
              <a:rPr lang="en-US" sz="1875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un cortometraggio che rispetta la fisica del mondo reale.</a:t>
            </a:r>
            <a:endParaRPr lang="en-US" sz="1875" dirty="0"/>
          </a:p>
        </p:txBody>
      </p:sp>
      <p:sp>
        <p:nvSpPr>
          <p:cNvPr id="19" name="Text 17"/>
          <p:cNvSpPr/>
          <p:nvPr/>
        </p:nvSpPr>
        <p:spPr>
          <a:xfrm>
            <a:off x="685800" y="12058650"/>
            <a:ext cx="171732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 OMNI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838009" y="12058650"/>
            <a:ext cx="83939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10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0B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321240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&amp; WEARABLES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870007" y="533400"/>
            <a:ext cx="80739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07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0" y="1371600"/>
            <a:ext cx="3199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i="1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1062930" y="1423988"/>
            <a:ext cx="183505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08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WEARABLE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009775"/>
            <a:ext cx="9182862" cy="1428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spc="-189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ritorno degli </a:t>
            </a:r>
            <a:pPr algn="l" indent="0" marL="0">
              <a:lnSpc>
                <a:spcPct val="100000"/>
              </a:lnSpc>
              <a:buNone/>
            </a:pPr>
            <a:r>
              <a:rPr lang="en-US" sz="5400" i="1" spc="-189" kern="0" dirty="0">
                <a:solidFill>
                  <a:srgbClr val="F5F3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Smart Glasses </a:t>
            </a:r>
            <a:pPr algn="l" indent="0" marL="0">
              <a:lnSpc>
                <a:spcPct val="100000"/>
              </a:lnSpc>
              <a:buNone/>
            </a:pPr>
            <a:r>
              <a:rPr lang="en-US" sz="5400" b="1" spc="-189" kern="0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audio-first.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685800" y="3609975"/>
            <a:ext cx="9182862" cy="7953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Nessuno schermo invadente. Solo </a:t>
            </a:r>
            <a:pPr algn="l" indent="0" marL="0">
              <a:lnSpc>
                <a:spcPct val="142000"/>
              </a:lnSpc>
              <a:buNone/>
            </a:pPr>
            <a:r>
              <a:rPr lang="en-US" sz="2100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fotocamera e audio </a:t>
            </a:r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Gemini sussurra nel tuo orecchio.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85800" y="4900613"/>
            <a:ext cx="8915400" cy="2914650"/>
          </a:xfrm>
          <a:prstGeom prst="roundRect">
            <a:avLst>
              <a:gd name="adj" fmla="val 7843"/>
            </a:avLst>
          </a:prstGeom>
          <a:solidFill>
            <a:srgbClr val="14141A"/>
          </a:solidFill>
          <a:ln w="9525">
            <a:solidFill>
              <a:srgbClr val="26262D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4500" y="5214938"/>
            <a:ext cx="6858000" cy="17145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2946946" y="7138988"/>
            <a:ext cx="995363" cy="361950"/>
          </a:xfrm>
          <a:prstGeom prst="roundRect">
            <a:avLst>
              <a:gd name="adj" fmla="val 50000"/>
            </a:avLst>
          </a:prstGeom>
          <a:solidFill>
            <a:srgbClr val="FFFFFF">
              <a:alpha val="3000"/>
            </a:srgbClr>
          </a:solidFill>
          <a:ln w="9525">
            <a:solidFill>
              <a:srgbClr val="26262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089821" y="7224713"/>
            <a:ext cx="785813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spc="-12" kern="0" dirty="0">
                <a:solidFill>
                  <a:srgbClr val="F5F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SAMSUNG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4037558" y="7138988"/>
            <a:ext cx="1704975" cy="361950"/>
          </a:xfrm>
          <a:prstGeom prst="roundRect">
            <a:avLst>
              <a:gd name="adj" fmla="val 50000"/>
            </a:avLst>
          </a:prstGeom>
          <a:solidFill>
            <a:srgbClr val="FFFFFF">
              <a:alpha val="3000"/>
            </a:srgbClr>
          </a:solidFill>
          <a:ln w="9525">
            <a:solidFill>
              <a:srgbClr val="26262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180433" y="7224713"/>
            <a:ext cx="1495425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spc="-12" kern="0" dirty="0">
                <a:solidFill>
                  <a:srgbClr val="F5F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GENTLE MONSTER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5837783" y="7138988"/>
            <a:ext cx="1502122" cy="361950"/>
          </a:xfrm>
          <a:prstGeom prst="roundRect">
            <a:avLst>
              <a:gd name="adj" fmla="val 50000"/>
            </a:avLst>
          </a:prstGeom>
          <a:solidFill>
            <a:srgbClr val="FFFFFF">
              <a:alpha val="3000"/>
            </a:srgbClr>
          </a:solidFill>
          <a:ln w="9525">
            <a:solidFill>
              <a:srgbClr val="26262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980658" y="7224713"/>
            <a:ext cx="129257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spc="-12" kern="0" dirty="0">
                <a:solidFill>
                  <a:srgbClr val="F5F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WARBY PARKER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685800" y="8043863"/>
            <a:ext cx="3810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i="1" spc="-12" kern="0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2250" dirty="0"/>
          </a:p>
        </p:txBody>
      </p:sp>
      <p:sp>
        <p:nvSpPr>
          <p:cNvPr id="17" name="Text 14"/>
          <p:cNvSpPr/>
          <p:nvPr/>
        </p:nvSpPr>
        <p:spPr>
          <a:xfrm>
            <a:off x="1143000" y="8043863"/>
            <a:ext cx="87119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875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 guidano per strada </a:t>
            </a:r>
            <a:pPr algn="l" indent="0" marL="0">
              <a:lnSpc>
                <a:spcPct val="132000"/>
              </a:lnSpc>
              <a:buNone/>
            </a:pPr>
            <a:r>
              <a:rPr lang="en-US" sz="1875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voce, senza mai guardare lo schermo.</a:t>
            </a:r>
            <a:endParaRPr lang="en-US" sz="1875" dirty="0"/>
          </a:p>
        </p:txBody>
      </p:sp>
      <p:sp>
        <p:nvSpPr>
          <p:cNvPr id="18" name="Text 15"/>
          <p:cNvSpPr/>
          <p:nvPr/>
        </p:nvSpPr>
        <p:spPr>
          <a:xfrm>
            <a:off x="685800" y="8491538"/>
            <a:ext cx="3810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i="1" spc="-12" kern="0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2250" dirty="0"/>
          </a:p>
        </p:txBody>
      </p:sp>
      <p:sp>
        <p:nvSpPr>
          <p:cNvPr id="19" name="Text 16"/>
          <p:cNvSpPr/>
          <p:nvPr/>
        </p:nvSpPr>
        <p:spPr>
          <a:xfrm>
            <a:off x="1143000" y="8491538"/>
            <a:ext cx="87119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875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Traducono </a:t>
            </a:r>
            <a:pPr algn="l" indent="0" marL="0">
              <a:lnSpc>
                <a:spcPct val="132000"/>
              </a:lnSpc>
              <a:buNone/>
            </a:pPr>
            <a:r>
              <a:rPr lang="en-US" sz="1875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tempo reale conversazioni e cartelli.</a:t>
            </a:r>
            <a:endParaRPr lang="en-US" sz="1875" dirty="0"/>
          </a:p>
        </p:txBody>
      </p:sp>
      <p:sp>
        <p:nvSpPr>
          <p:cNvPr id="20" name="Text 17"/>
          <p:cNvSpPr/>
          <p:nvPr/>
        </p:nvSpPr>
        <p:spPr>
          <a:xfrm>
            <a:off x="685800" y="8939213"/>
            <a:ext cx="3810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i="1" spc="-12" kern="0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2250" dirty="0"/>
          </a:p>
        </p:txBody>
      </p:sp>
      <p:sp>
        <p:nvSpPr>
          <p:cNvPr id="21" name="Text 18"/>
          <p:cNvSpPr/>
          <p:nvPr/>
        </p:nvSpPr>
        <p:spPr>
          <a:xfrm>
            <a:off x="1143000" y="8939213"/>
            <a:ext cx="87119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875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Ordinano il caffè </a:t>
            </a:r>
            <a:pPr algn="l" indent="0" marL="0">
              <a:lnSpc>
                <a:spcPct val="132000"/>
              </a:lnSpc>
              <a:buNone/>
            </a:pPr>
            <a:r>
              <a:rPr lang="en-US" sz="1875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 DoorDash basandosi sulla tua posizione.</a:t>
            </a:r>
            <a:endParaRPr lang="en-US" sz="1875" dirty="0"/>
          </a:p>
        </p:txBody>
      </p:sp>
      <p:sp>
        <p:nvSpPr>
          <p:cNvPr id="22" name="Text 19"/>
          <p:cNvSpPr/>
          <p:nvPr/>
        </p:nvSpPr>
        <p:spPr>
          <a:xfrm>
            <a:off x="685800" y="12058650"/>
            <a:ext cx="211782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GLASSES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8838009" y="12058650"/>
            <a:ext cx="83939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10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0B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328798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 &amp; SHOPPING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870007" y="533400"/>
            <a:ext cx="80739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07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0" y="1371600"/>
            <a:ext cx="314623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i="1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1057573" y="1423988"/>
            <a:ext cx="223956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08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RIVOLUZIONE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009775"/>
            <a:ext cx="9182862" cy="1419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spc="-189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Universal Cart &amp; protocollo </a:t>
            </a:r>
            <a:pPr algn="l" indent="0" marL="0">
              <a:lnSpc>
                <a:spcPct val="100000"/>
              </a:lnSpc>
              <a:buNone/>
            </a:pPr>
            <a:r>
              <a:rPr lang="en-US" sz="5400" i="1" spc="-189" kern="0" dirty="0">
                <a:solidFill>
                  <a:srgbClr val="F5F3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AP2.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9182862" cy="11739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novità più grande per chi vende online. Un </a:t>
            </a:r>
            <a:pPr algn="l" indent="0" marL="0">
              <a:lnSpc>
                <a:spcPct val="142000"/>
              </a:lnSpc>
              <a:buNone/>
            </a:pPr>
            <a:r>
              <a:rPr lang="en-US" sz="2100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Agente AI </a:t>
            </a:r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acquista per te, monitora i cali di prezzo e gestisce i resi. Protetto dal protocollo </a:t>
            </a:r>
            <a:pPr algn="l" indent="0" marL="0">
              <a:lnSpc>
                <a:spcPct val="142000"/>
              </a:lnSpc>
              <a:buNone/>
            </a:pPr>
            <a:r>
              <a:rPr lang="en-US" sz="2100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AP2 </a:t>
            </a:r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tu fissi le regole, l'agente esegue.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85800" y="5269706"/>
            <a:ext cx="8915400" cy="3825180"/>
          </a:xfrm>
          <a:prstGeom prst="roundRect">
            <a:avLst>
              <a:gd name="adj" fmla="val 5976"/>
            </a:avLst>
          </a:prstGeom>
          <a:solidFill>
            <a:srgbClr val="14141A"/>
          </a:solidFill>
          <a:ln w="9525">
            <a:solidFill>
              <a:srgbClr val="26262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00125" y="5622131"/>
            <a:ext cx="1943100" cy="2301180"/>
          </a:xfrm>
          <a:prstGeom prst="roundRect">
            <a:avLst>
              <a:gd name="adj" fmla="val 7843"/>
            </a:avLst>
          </a:prstGeom>
          <a:solidFill>
            <a:srgbClr val="1C1C23"/>
          </a:solidFill>
          <a:ln w="9525">
            <a:solidFill>
              <a:srgbClr val="2A2A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81100" y="5822156"/>
            <a:ext cx="381000" cy="381000"/>
          </a:xfrm>
          <a:prstGeom prst="roundRect">
            <a:avLst>
              <a:gd name="adj" fmla="val 25000"/>
            </a:avLst>
          </a:prstGeom>
          <a:solidFill>
            <a:srgbClr val="FFFFFF">
              <a:alpha val="5000"/>
            </a:srgbClr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350" y="5917406"/>
            <a:ext cx="190500" cy="19050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81100" y="6298406"/>
            <a:ext cx="1657350" cy="257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spc="120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01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181100" y="6612731"/>
            <a:ext cx="1657350" cy="3104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950" b="1" spc="-19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1181100" y="6980337"/>
            <a:ext cx="165735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Wishlist, budget, brand fidati.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3114675" y="5622131"/>
            <a:ext cx="1943100" cy="2301180"/>
          </a:xfrm>
          <a:prstGeom prst="roundRect">
            <a:avLst>
              <a:gd name="adj" fmla="val 7843"/>
            </a:avLst>
          </a:prstGeom>
          <a:solidFill>
            <a:srgbClr val="4285F4">
              <a:alpha val="18000"/>
            </a:srgbClr>
          </a:solidFill>
          <a:ln w="9525">
            <a:solidFill>
              <a:srgbClr val="4285F4">
                <a:alpha val="35000"/>
              </a:srgbClr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295650" y="5822156"/>
            <a:ext cx="381000" cy="381000"/>
          </a:xfrm>
          <a:prstGeom prst="roundRect">
            <a:avLst>
              <a:gd name="adj" fmla="val 25000"/>
            </a:avLst>
          </a:prstGeom>
          <a:solidFill>
            <a:srgbClr val="4285F4">
              <a:alpha val="20000"/>
            </a:srgbClr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900" y="5917406"/>
            <a:ext cx="190500" cy="1905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3295650" y="6298406"/>
            <a:ext cx="1657350" cy="257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spc="120" kern="0" dirty="0">
                <a:solidFill>
                  <a:srgbClr val="9CBF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02</a:t>
            </a:r>
            <a:endParaRPr lang="en-US" sz="1500" dirty="0"/>
          </a:p>
        </p:txBody>
      </p:sp>
      <p:sp>
        <p:nvSpPr>
          <p:cNvPr id="19" name="Text 15"/>
          <p:cNvSpPr/>
          <p:nvPr/>
        </p:nvSpPr>
        <p:spPr>
          <a:xfrm>
            <a:off x="3295650" y="6612731"/>
            <a:ext cx="1657350" cy="3104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950" b="1" spc="-19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Agente AI</a:t>
            </a:r>
            <a:endParaRPr lang="en-US" sz="1950" dirty="0"/>
          </a:p>
        </p:txBody>
      </p:sp>
      <p:sp>
        <p:nvSpPr>
          <p:cNvPr id="20" name="Text 16"/>
          <p:cNvSpPr/>
          <p:nvPr/>
        </p:nvSpPr>
        <p:spPr>
          <a:xfrm>
            <a:off x="3295650" y="6980337"/>
            <a:ext cx="165735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 monitora prezzi 24/7.</a:t>
            </a:r>
            <a:endParaRPr lang="en-US" sz="1500" dirty="0"/>
          </a:p>
        </p:txBody>
      </p:sp>
      <p:sp>
        <p:nvSpPr>
          <p:cNvPr id="21" name="Shape 17"/>
          <p:cNvSpPr/>
          <p:nvPr/>
        </p:nvSpPr>
        <p:spPr>
          <a:xfrm>
            <a:off x="5229225" y="5622131"/>
            <a:ext cx="1943100" cy="2301180"/>
          </a:xfrm>
          <a:prstGeom prst="roundRect">
            <a:avLst>
              <a:gd name="adj" fmla="val 7843"/>
            </a:avLst>
          </a:prstGeom>
          <a:solidFill>
            <a:srgbClr val="1C1C23"/>
          </a:solidFill>
          <a:ln w="9525">
            <a:solidFill>
              <a:srgbClr val="2A2A33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5410200" y="5822156"/>
            <a:ext cx="381000" cy="381000"/>
          </a:xfrm>
          <a:prstGeom prst="roundRect">
            <a:avLst>
              <a:gd name="adj" fmla="val 25000"/>
            </a:avLst>
          </a:prstGeom>
          <a:solidFill>
            <a:srgbClr val="FFFFFF">
              <a:alpha val="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5450" y="5917406"/>
            <a:ext cx="190500" cy="19050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5410200" y="6298406"/>
            <a:ext cx="1657350" cy="257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spc="120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03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5410200" y="6612731"/>
            <a:ext cx="1657350" cy="3104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950" b="1" spc="-19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e store</a:t>
            </a:r>
            <a:endParaRPr lang="en-US" sz="1950" dirty="0"/>
          </a:p>
        </p:txBody>
      </p:sp>
      <p:sp>
        <p:nvSpPr>
          <p:cNvPr id="26" name="Text 21"/>
          <p:cNvSpPr/>
          <p:nvPr/>
        </p:nvSpPr>
        <p:spPr>
          <a:xfrm>
            <a:off x="5410200" y="6980337"/>
            <a:ext cx="165735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Scansiona merchant e recensioni.</a:t>
            </a:r>
            <a:endParaRPr lang="en-US" sz="1500" dirty="0"/>
          </a:p>
        </p:txBody>
      </p:sp>
      <p:sp>
        <p:nvSpPr>
          <p:cNvPr id="27" name="Shape 22"/>
          <p:cNvSpPr/>
          <p:nvPr/>
        </p:nvSpPr>
        <p:spPr>
          <a:xfrm>
            <a:off x="7343775" y="5622131"/>
            <a:ext cx="1943100" cy="2301180"/>
          </a:xfrm>
          <a:prstGeom prst="roundRect">
            <a:avLst>
              <a:gd name="adj" fmla="val 7843"/>
            </a:avLst>
          </a:prstGeom>
          <a:solidFill>
            <a:srgbClr val="34A853">
              <a:alpha val="18000"/>
            </a:srgbClr>
          </a:solidFill>
          <a:ln w="9525">
            <a:solidFill>
              <a:srgbClr val="34A853">
                <a:alpha val="35000"/>
              </a:srgbClr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524750" y="5822156"/>
            <a:ext cx="381000" cy="381000"/>
          </a:xfrm>
          <a:prstGeom prst="roundRect">
            <a:avLst>
              <a:gd name="adj" fmla="val 25000"/>
            </a:avLst>
          </a:prstGeom>
          <a:solidFill>
            <a:srgbClr val="34A853">
              <a:alpha val="20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5917406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7524750" y="6298406"/>
            <a:ext cx="1657350" cy="257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spc="120" kern="0" dirty="0">
                <a:solidFill>
                  <a:srgbClr val="8FDF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04</a:t>
            </a:r>
            <a:endParaRPr lang="en-US" sz="1500" dirty="0"/>
          </a:p>
        </p:txBody>
      </p:sp>
      <p:sp>
        <p:nvSpPr>
          <p:cNvPr id="31" name="Text 25"/>
          <p:cNvSpPr/>
          <p:nvPr/>
        </p:nvSpPr>
        <p:spPr>
          <a:xfrm>
            <a:off x="7524750" y="6612731"/>
            <a:ext cx="1657350" cy="3104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950" b="1" spc="-19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Acquisto</a:t>
            </a:r>
            <a:endParaRPr lang="en-US" sz="1950" dirty="0"/>
          </a:p>
        </p:txBody>
      </p:sp>
      <p:sp>
        <p:nvSpPr>
          <p:cNvPr id="32" name="Text 26"/>
          <p:cNvSpPr/>
          <p:nvPr/>
        </p:nvSpPr>
        <p:spPr>
          <a:xfrm>
            <a:off x="7524750" y="6980337"/>
            <a:ext cx="165735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Compra al prezzo target.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1000125" y="8132862"/>
            <a:ext cx="604838" cy="323850"/>
          </a:xfrm>
          <a:prstGeom prst="roundRect">
            <a:avLst>
              <a:gd name="adj" fmla="val 50000"/>
            </a:avLst>
          </a:prstGeom>
          <a:solidFill>
            <a:srgbClr val="1A1A20"/>
          </a:solidFill>
          <a:ln w="9525">
            <a:solidFill>
              <a:srgbClr val="26262D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1143000" y="8199537"/>
            <a:ext cx="395288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spc="27" kern="0" dirty="0">
                <a:solidFill>
                  <a:srgbClr val="B4B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AP2</a:t>
            </a:r>
            <a:endParaRPr lang="en-US" sz="1350" dirty="0"/>
          </a:p>
        </p:txBody>
      </p:sp>
      <p:sp>
        <p:nvSpPr>
          <p:cNvPr id="35" name="Text 29"/>
          <p:cNvSpPr/>
          <p:nvPr/>
        </p:nvSpPr>
        <p:spPr>
          <a:xfrm>
            <a:off x="1000125" y="8590062"/>
            <a:ext cx="7884471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spc="27" kern="0" dirty="0">
                <a:solidFill>
                  <a:srgbClr val="B4B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Tu fissi budget &amp; condizioni · firma crittografica per ogni transazione.</a:t>
            </a:r>
            <a:endParaRPr lang="en-US" sz="1350" dirty="0"/>
          </a:p>
        </p:txBody>
      </p:sp>
      <p:sp>
        <p:nvSpPr>
          <p:cNvPr id="36" name="Text 30"/>
          <p:cNvSpPr/>
          <p:nvPr/>
        </p:nvSpPr>
        <p:spPr>
          <a:xfrm>
            <a:off x="685800" y="12058650"/>
            <a:ext cx="287669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UNIVERSAL CART · AP2</a:t>
            </a:r>
            <a:endParaRPr lang="en-US" sz="1800" dirty="0"/>
          </a:p>
        </p:txBody>
      </p:sp>
      <p:sp>
        <p:nvSpPr>
          <p:cNvPr id="37" name="Text 31"/>
          <p:cNvSpPr/>
          <p:nvPr/>
        </p:nvSpPr>
        <p:spPr>
          <a:xfrm>
            <a:off x="8838009" y="12058650"/>
            <a:ext cx="83939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10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0B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323432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RICERCA &amp; PRODUTTIVITÀ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870007" y="533400"/>
            <a:ext cx="80739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07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0" y="1371600"/>
            <a:ext cx="320576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i="1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1063526" y="1423988"/>
            <a:ext cx="1238399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08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RICERCA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009775"/>
            <a:ext cx="9182862" cy="1419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spc="-189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Maps, Ask YouTube </a:t>
            </a:r>
            <a:pPr algn="l" indent="0" marL="0">
              <a:lnSpc>
                <a:spcPct val="100000"/>
              </a:lnSpc>
              <a:buNone/>
            </a:pPr>
            <a:r>
              <a:rPr lang="en-US" sz="5400" i="1" spc="-189" kern="0" dirty="0">
                <a:solidFill>
                  <a:srgbClr val="F5F3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nuova </a:t>
            </a:r>
            <a:pPr algn="l" indent="0" marL="0">
              <a:lnSpc>
                <a:spcPct val="100000"/>
              </a:lnSpc>
              <a:buNone/>
            </a:pPr>
            <a:r>
              <a:rPr lang="en-US" sz="5400" b="1" spc="-189" kern="0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ricerca.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685800" y="3562350"/>
            <a:ext cx="9182862" cy="7953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box di ricerca diventa </a:t>
            </a:r>
            <a:pPr algn="l" indent="0" marL="0">
              <a:lnSpc>
                <a:spcPct val="142000"/>
              </a:lnSpc>
              <a:buNone/>
            </a:pPr>
            <a:r>
              <a:rPr lang="en-US" sz="2100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intelligente </a:t>
            </a:r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Cerchi con schede Chrome, video o immagini. Fai </a:t>
            </a:r>
            <a:pPr algn="l" indent="0" marL="0">
              <a:lnSpc>
                <a:spcPct val="142000"/>
              </a:lnSpc>
              <a:buNone/>
            </a:pPr>
            <a:r>
              <a:rPr lang="en-US" sz="2100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domande in linguaggio naturale</a:t>
            </a:r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85800" y="4852988"/>
            <a:ext cx="8915400" cy="1968252"/>
          </a:xfrm>
          <a:prstGeom prst="roundRect">
            <a:avLst>
              <a:gd name="adj" fmla="val 10647"/>
            </a:avLst>
          </a:prstGeom>
          <a:solidFill>
            <a:srgbClr val="16161B"/>
          </a:solidFill>
          <a:ln w="9525">
            <a:solidFill>
              <a:srgbClr val="26262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2975" y="5091113"/>
            <a:ext cx="342900" cy="342900"/>
          </a:xfrm>
          <a:prstGeom prst="roundRect">
            <a:avLst>
              <a:gd name="adj" fmla="val 27778"/>
            </a:avLst>
          </a:prstGeom>
          <a:solidFill>
            <a:srgbClr val="34A853">
              <a:alpha val="16000"/>
            </a:srgbClr>
          </a:solidFill>
          <a:ln w="9525">
            <a:solidFill>
              <a:srgbClr val="34A853">
                <a:alpha val="35000"/>
              </a:srgbClr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175" y="5167313"/>
            <a:ext cx="190500" cy="19050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400175" y="5138738"/>
            <a:ext cx="1249412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66" kern="0" dirty="0">
                <a:solidFill>
                  <a:srgbClr val="8FDF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MAPS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942975" y="5567363"/>
            <a:ext cx="28575" cy="295721"/>
          </a:xfrm>
          <a:prstGeom prst="rect">
            <a:avLst/>
          </a:prstGeom>
          <a:solidFill>
            <a:srgbClr val="34A853"/>
          </a:solidFill>
          <a:ln/>
        </p:spPr>
      </p:sp>
      <p:sp>
        <p:nvSpPr>
          <p:cNvPr id="13" name="Text 10"/>
          <p:cNvSpPr/>
          <p:nvPr/>
        </p:nvSpPr>
        <p:spPr>
          <a:xfrm>
            <a:off x="1123950" y="5567363"/>
            <a:ext cx="8472107" cy="3338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725" i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"Mia figlia è caduta nel fango, dove posso comprare un vestito in 30 minuti a piedi?"</a:t>
            </a:r>
            <a:endParaRPr lang="en-US" sz="1725" dirty="0"/>
          </a:p>
        </p:txBody>
      </p:sp>
      <p:sp>
        <p:nvSpPr>
          <p:cNvPr id="14" name="Text 11"/>
          <p:cNvSpPr/>
          <p:nvPr/>
        </p:nvSpPr>
        <p:spPr>
          <a:xfrm>
            <a:off x="942975" y="5996434"/>
            <a:ext cx="8653082" cy="624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65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L'AI restituisce </a:t>
            </a:r>
            <a:pPr algn="l" indent="0" marL="0">
              <a:lnSpc>
                <a:spcPct val="140000"/>
              </a:lnSpc>
              <a:buNone/>
            </a:pPr>
            <a:r>
              <a:rPr lang="en-US" sz="1650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l'itinerario perfetto </a:t>
            </a:r>
            <a:pPr algn="l" indent="0" marL="0">
              <a:lnSpc>
                <a:spcPct val="140000"/>
              </a:lnSpc>
              <a:buNone/>
            </a:pPr>
            <a:r>
              <a:rPr lang="en-US" sz="165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3 negozi aperti, orari, distanza a piedi, recensioni filtrate per bambini.</a:t>
            </a:r>
            <a:endParaRPr lang="en-US" sz="1650" dirty="0"/>
          </a:p>
        </p:txBody>
      </p:sp>
      <p:sp>
        <p:nvSpPr>
          <p:cNvPr id="15" name="Shape 12"/>
          <p:cNvSpPr/>
          <p:nvPr/>
        </p:nvSpPr>
        <p:spPr>
          <a:xfrm>
            <a:off x="685800" y="6973639"/>
            <a:ext cx="8915400" cy="1968252"/>
          </a:xfrm>
          <a:prstGeom prst="roundRect">
            <a:avLst>
              <a:gd name="adj" fmla="val 10647"/>
            </a:avLst>
          </a:prstGeom>
          <a:solidFill>
            <a:srgbClr val="16161B"/>
          </a:solidFill>
          <a:ln w="9525">
            <a:solidFill>
              <a:srgbClr val="26262D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42975" y="7211764"/>
            <a:ext cx="342900" cy="342900"/>
          </a:xfrm>
          <a:prstGeom prst="roundRect">
            <a:avLst>
              <a:gd name="adj" fmla="val 27778"/>
            </a:avLst>
          </a:prstGeom>
          <a:solidFill>
            <a:srgbClr val="EA4335">
              <a:alpha val="16000"/>
            </a:srgbClr>
          </a:solidFill>
          <a:ln w="9525">
            <a:solidFill>
              <a:srgbClr val="EA4335">
                <a:alpha val="35000"/>
              </a:srgbClr>
            </a:solidFill>
            <a:prstDash val="solid"/>
          </a:ln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75" y="7287964"/>
            <a:ext cx="190500" cy="1905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400175" y="7259389"/>
            <a:ext cx="168979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66" kern="0" dirty="0">
                <a:solidFill>
                  <a:srgbClr val="F5A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YOUTUBE</a:t>
            </a:r>
            <a:endParaRPr lang="en-US" sz="1650" dirty="0"/>
          </a:p>
        </p:txBody>
      </p:sp>
      <p:sp>
        <p:nvSpPr>
          <p:cNvPr id="19" name="Shape 15"/>
          <p:cNvSpPr/>
          <p:nvPr/>
        </p:nvSpPr>
        <p:spPr>
          <a:xfrm>
            <a:off x="942975" y="7688014"/>
            <a:ext cx="28575" cy="295721"/>
          </a:xfrm>
          <a:prstGeom prst="rect">
            <a:avLst/>
          </a:prstGeom>
          <a:solidFill>
            <a:srgbClr val="EA4335"/>
          </a:solidFill>
          <a:ln/>
        </p:spPr>
      </p:sp>
      <p:sp>
        <p:nvSpPr>
          <p:cNvPr id="20" name="Text 16"/>
          <p:cNvSpPr/>
          <p:nvPr/>
        </p:nvSpPr>
        <p:spPr>
          <a:xfrm>
            <a:off x="1123950" y="7688014"/>
            <a:ext cx="8472107" cy="3338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725" i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"Mostrami solo come frenare in curva."</a:t>
            </a:r>
            <a:endParaRPr lang="en-US" sz="1725" dirty="0"/>
          </a:p>
        </p:txBody>
      </p:sp>
      <p:sp>
        <p:nvSpPr>
          <p:cNvPr id="21" name="Text 17"/>
          <p:cNvSpPr/>
          <p:nvPr/>
        </p:nvSpPr>
        <p:spPr>
          <a:xfrm>
            <a:off x="942975" y="8117086"/>
            <a:ext cx="8653082" cy="624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65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L'AI ti porta al </a:t>
            </a:r>
            <a:pPr algn="l" indent="0" marL="0">
              <a:lnSpc>
                <a:spcPct val="140000"/>
              </a:lnSpc>
              <a:buNone/>
            </a:pPr>
            <a:r>
              <a:rPr lang="en-US" sz="1650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secondo esatto </a:t>
            </a:r>
            <a:pPr algn="l" indent="0" marL="0">
              <a:lnSpc>
                <a:spcPct val="140000"/>
              </a:lnSpc>
              <a:buNone/>
            </a:pPr>
            <a:r>
              <a:rPr lang="en-US" sz="165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video, confronta le risposte di più tutorial e mette in evidenza le differenze.</a:t>
            </a:r>
            <a:endParaRPr lang="en-US" sz="1650" dirty="0"/>
          </a:p>
        </p:txBody>
      </p:sp>
      <p:sp>
        <p:nvSpPr>
          <p:cNvPr id="22" name="Text 18"/>
          <p:cNvSpPr/>
          <p:nvPr/>
        </p:nvSpPr>
        <p:spPr>
          <a:xfrm>
            <a:off x="685800" y="12058650"/>
            <a:ext cx="341766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· MAPS · YOUTUBE</a:t>
            </a:r>
            <a:endParaRPr lang="en-US" sz="1800" dirty="0"/>
          </a:p>
        </p:txBody>
      </p:sp>
      <p:sp>
        <p:nvSpPr>
          <p:cNvPr id="23" name="Text 19"/>
          <p:cNvSpPr/>
          <p:nvPr/>
        </p:nvSpPr>
        <p:spPr>
          <a:xfrm>
            <a:off x="8838009" y="12058650"/>
            <a:ext cx="83939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10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0B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284987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LAVORO &amp; WORKSPACE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870007" y="533400"/>
            <a:ext cx="80739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07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0" y="1371600"/>
            <a:ext cx="318641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i="1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1061591" y="1423988"/>
            <a:ext cx="169411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08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WORKSPACE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009775"/>
            <a:ext cx="9182862" cy="733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spc="-189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Docs Live e </a:t>
            </a:r>
            <a:pPr algn="l" indent="0" marL="0">
              <a:lnSpc>
                <a:spcPct val="100000"/>
              </a:lnSpc>
              <a:buNone/>
            </a:pPr>
            <a:r>
              <a:rPr lang="en-US" sz="5400" i="1" spc="-189" kern="0" dirty="0">
                <a:solidFill>
                  <a:srgbClr val="F5F3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</a:t>
            </a:r>
            <a:pPr algn="l" indent="0" marL="0">
              <a:lnSpc>
                <a:spcPct val="100000"/>
              </a:lnSpc>
              <a:buNone/>
            </a:pPr>
            <a:r>
              <a:rPr lang="en-US" sz="5400" b="1" spc="-189" kern="0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Inbox.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685800" y="2895600"/>
            <a:ext cx="9182862" cy="7953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Addio al blocco della pagina bianca. Parli a ruota libera, incespichi, fai pause. </a:t>
            </a:r>
            <a:pPr algn="l" indent="0" marL="0">
              <a:lnSpc>
                <a:spcPct val="142000"/>
              </a:lnSpc>
              <a:buNone/>
            </a:pPr>
            <a:r>
              <a:rPr lang="en-US" sz="2100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 ascolta </a:t>
            </a:r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trasforma il flusso di coscienza in testo coerente.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85800" y="4186238"/>
            <a:ext cx="8915400" cy="3014663"/>
          </a:xfrm>
          <a:prstGeom prst="roundRect">
            <a:avLst>
              <a:gd name="adj" fmla="val 6951"/>
            </a:avLst>
          </a:prstGeom>
          <a:solidFill>
            <a:srgbClr val="FAFAF6"/>
          </a:solidFill>
          <a:ln/>
        </p:spPr>
      </p:sp>
      <p:sp>
        <p:nvSpPr>
          <p:cNvPr id="9" name="Shape 7"/>
          <p:cNvSpPr/>
          <p:nvPr/>
        </p:nvSpPr>
        <p:spPr>
          <a:xfrm>
            <a:off x="952500" y="4452938"/>
            <a:ext cx="95250" cy="95250"/>
          </a:xfrm>
          <a:prstGeom prst="ellipse">
            <a:avLst/>
          </a:prstGeom>
          <a:solidFill>
            <a:srgbClr val="EA4335"/>
          </a:solidFill>
          <a:ln/>
        </p:spPr>
      </p:sp>
      <p:sp>
        <p:nvSpPr>
          <p:cNvPr id="10" name="Shape 8"/>
          <p:cNvSpPr/>
          <p:nvPr/>
        </p:nvSpPr>
        <p:spPr>
          <a:xfrm>
            <a:off x="1143000" y="4452938"/>
            <a:ext cx="95250" cy="95250"/>
          </a:xfrm>
          <a:prstGeom prst="ellipse">
            <a:avLst/>
          </a:prstGeom>
          <a:solidFill>
            <a:srgbClr val="FBBC04"/>
          </a:solidFill>
          <a:ln/>
        </p:spPr>
      </p:sp>
      <p:sp>
        <p:nvSpPr>
          <p:cNvPr id="11" name="Shape 9"/>
          <p:cNvSpPr/>
          <p:nvPr/>
        </p:nvSpPr>
        <p:spPr>
          <a:xfrm>
            <a:off x="1333500" y="4452938"/>
            <a:ext cx="95250" cy="95250"/>
          </a:xfrm>
          <a:prstGeom prst="ellipse">
            <a:avLst/>
          </a:prstGeom>
          <a:solidFill>
            <a:srgbClr val="34A853"/>
          </a:solidFill>
          <a:ln/>
        </p:spPr>
      </p:sp>
      <p:sp>
        <p:nvSpPr>
          <p:cNvPr id="12" name="Text 10"/>
          <p:cNvSpPr/>
          <p:nvPr/>
        </p:nvSpPr>
        <p:spPr>
          <a:xfrm>
            <a:off x="1600200" y="4414838"/>
            <a:ext cx="1918246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00" spc="-1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brief-q3-strategy.gdoc · Live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2500" y="4757738"/>
            <a:ext cx="863346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spc="-24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Strategia Q3 — appunti riunione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952500" y="5262563"/>
            <a:ext cx="8633460" cy="58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focus del trimestre è </a:t>
            </a:r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2A2A2A"/>
                </a:solidFill>
                <a:highlight>
                  <a:srgbClr val="4285F4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ridurre il churn nei clienti enterprise </a:t>
            </a:r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Tre leve principali: onboarding guidato, integrazione con Slack e un programma di customer success dedicato.</a:t>
            </a:r>
            <a:endParaRPr lang="en-US" sz="1425" dirty="0"/>
          </a:p>
        </p:txBody>
      </p:sp>
      <p:sp>
        <p:nvSpPr>
          <p:cNvPr id="15" name="Text 13"/>
          <p:cNvSpPr/>
          <p:nvPr/>
        </p:nvSpPr>
        <p:spPr>
          <a:xfrm>
            <a:off x="952500" y="5900738"/>
            <a:ext cx="8633460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Sul pricing rimaniamo allineati al benchmark</a:t>
            </a:r>
            <a:endParaRPr lang="en-US" sz="1425" dirty="0"/>
          </a:p>
        </p:txBody>
      </p:sp>
      <p:sp>
        <p:nvSpPr>
          <p:cNvPr id="16" name="Shape 14"/>
          <p:cNvSpPr/>
          <p:nvPr/>
        </p:nvSpPr>
        <p:spPr>
          <a:xfrm>
            <a:off x="952500" y="6343650"/>
            <a:ext cx="8382000" cy="590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6E3D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33475" y="6486525"/>
            <a:ext cx="304800" cy="304800"/>
          </a:xfrm>
          <a:prstGeom prst="ellipse">
            <a:avLst/>
          </a:prstGeom>
          <a:solidFill>
            <a:srgbClr val="EA4335"/>
          </a:solidFill>
          <a:ln/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9675" y="6562725"/>
            <a:ext cx="152400" cy="152400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1571625" y="6526005"/>
            <a:ext cx="28575" cy="225840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638300" y="6570660"/>
            <a:ext cx="28575" cy="136381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704975" y="6553637"/>
            <a:ext cx="28575" cy="170576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771650" y="6570660"/>
            <a:ext cx="28575" cy="136381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838325" y="6593100"/>
            <a:ext cx="28575" cy="91649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905000" y="6553637"/>
            <a:ext cx="28575" cy="170576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971675" y="6526005"/>
            <a:ext cx="28575" cy="225840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38350" y="6570660"/>
            <a:ext cx="28575" cy="136381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105025" y="6553637"/>
            <a:ext cx="28575" cy="170576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171700" y="6593100"/>
            <a:ext cx="28575" cy="91649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238375" y="6526005"/>
            <a:ext cx="28575" cy="225840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305050" y="6553637"/>
            <a:ext cx="28575" cy="170576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371725" y="6526005"/>
            <a:ext cx="28575" cy="225840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438400" y="6570660"/>
            <a:ext cx="28575" cy="136381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505075" y="6593100"/>
            <a:ext cx="28575" cy="91649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571750" y="6570660"/>
            <a:ext cx="28575" cy="136381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638425" y="6526005"/>
            <a:ext cx="28575" cy="225840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705100" y="6553637"/>
            <a:ext cx="28575" cy="170576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771775" y="6526005"/>
            <a:ext cx="28575" cy="225840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2838450" y="6593100"/>
            <a:ext cx="28575" cy="91649"/>
          </a:xfrm>
          <a:prstGeom prst="roundRect">
            <a:avLst>
              <a:gd name="adj" fmla="val 50000"/>
            </a:avLst>
          </a:prstGeom>
          <a:solidFill>
            <a:srgbClr val="AAAAAA">
              <a:alpha val="40000"/>
            </a:srgbClr>
          </a:solidFill>
          <a:ln/>
        </p:spPr>
      </p:sp>
      <p:sp>
        <p:nvSpPr>
          <p:cNvPr id="39" name="Text 36"/>
          <p:cNvSpPr/>
          <p:nvPr/>
        </p:nvSpPr>
        <p:spPr>
          <a:xfrm>
            <a:off x="4691360" y="6538913"/>
            <a:ext cx="4596030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i="1" spc="-1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"ehm, cioè, sul pricing… restiamo in linea col benchmark…"</a:t>
            </a:r>
            <a:endParaRPr lang="en-US" sz="1350" dirty="0"/>
          </a:p>
        </p:txBody>
      </p:sp>
      <p:sp>
        <p:nvSpPr>
          <p:cNvPr id="40" name="Text 37"/>
          <p:cNvSpPr/>
          <p:nvPr/>
        </p:nvSpPr>
        <p:spPr>
          <a:xfrm>
            <a:off x="685800" y="12058650"/>
            <a:ext cx="273076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DOCS LIVE · AI INBOX</a:t>
            </a:r>
            <a:endParaRPr lang="en-US" sz="1800" dirty="0"/>
          </a:p>
        </p:txBody>
      </p:sp>
      <p:sp>
        <p:nvSpPr>
          <p:cNvPr id="41" name="Text 38"/>
          <p:cNvSpPr/>
          <p:nvPr/>
        </p:nvSpPr>
        <p:spPr>
          <a:xfrm>
            <a:off x="8838009" y="12058650"/>
            <a:ext cx="83939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10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0B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304685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SVILUPPATORI &amp; CODICE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870007" y="533400"/>
            <a:ext cx="80739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07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0" y="1371600"/>
            <a:ext cx="325487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i="1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1068437" y="1423988"/>
            <a:ext cx="58742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08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009775"/>
            <a:ext cx="9182862" cy="733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spc="-189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Antigravity 2.0 </a:t>
            </a:r>
            <a:pPr algn="l" indent="0" marL="0">
              <a:lnSpc>
                <a:spcPct val="100000"/>
              </a:lnSpc>
              <a:buNone/>
            </a:pPr>
            <a:r>
              <a:rPr lang="en-US" sz="5400" i="1" spc="-189" kern="0" dirty="0">
                <a:solidFill>
                  <a:srgbClr val="F5F3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 </a:t>
            </a:r>
            <a:pPr algn="l" indent="0" marL="0">
              <a:lnSpc>
                <a:spcPct val="100000"/>
              </a:lnSpc>
              <a:buNone/>
            </a:pPr>
            <a:r>
              <a:rPr lang="en-US" sz="5400" b="1" spc="-189" kern="0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MCP.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685800" y="2895600"/>
            <a:ext cx="9182862" cy="7953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nuovo ambiente </a:t>
            </a:r>
            <a:pPr algn="l" indent="0" marL="0">
              <a:lnSpc>
                <a:spcPct val="142000"/>
              </a:lnSpc>
              <a:buNone/>
            </a:pPr>
            <a:r>
              <a:rPr lang="en-US" sz="2100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agent-first </a:t>
            </a:r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orchestrare l'AI, e uno standard per rendere il web </a:t>
            </a:r>
            <a:pPr algn="l" indent="0" marL="0">
              <a:lnSpc>
                <a:spcPct val="142000"/>
              </a:lnSpc>
              <a:buNone/>
            </a:pPr>
            <a:r>
              <a:rPr lang="en-US" sz="2100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"Agent Ready" </a:t>
            </a:r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pochi minuti.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85800" y="4186238"/>
            <a:ext cx="8915400" cy="2643188"/>
          </a:xfrm>
          <a:prstGeom prst="roundRect">
            <a:avLst>
              <a:gd name="adj" fmla="val 6486"/>
            </a:avLst>
          </a:prstGeom>
          <a:solidFill>
            <a:srgbClr val="0A0A0C"/>
          </a:solidFill>
          <a:ln w="9525">
            <a:solidFill>
              <a:srgbClr val="26262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23925" y="4405313"/>
            <a:ext cx="114300" cy="114300"/>
          </a:xfrm>
          <a:prstGeom prst="ellipse">
            <a:avLst/>
          </a:prstGeom>
          <a:solidFill>
            <a:srgbClr val="EA4335"/>
          </a:solidFill>
          <a:ln/>
        </p:spPr>
      </p:sp>
      <p:sp>
        <p:nvSpPr>
          <p:cNvPr id="10" name="Shape 8"/>
          <p:cNvSpPr/>
          <p:nvPr/>
        </p:nvSpPr>
        <p:spPr>
          <a:xfrm>
            <a:off x="1095375" y="4405313"/>
            <a:ext cx="114300" cy="114300"/>
          </a:xfrm>
          <a:prstGeom prst="ellipse">
            <a:avLst/>
          </a:prstGeom>
          <a:solidFill>
            <a:srgbClr val="FBBC04"/>
          </a:solidFill>
          <a:ln/>
        </p:spPr>
      </p:sp>
      <p:sp>
        <p:nvSpPr>
          <p:cNvPr id="11" name="Shape 9"/>
          <p:cNvSpPr/>
          <p:nvPr/>
        </p:nvSpPr>
        <p:spPr>
          <a:xfrm>
            <a:off x="1266825" y="4405313"/>
            <a:ext cx="114300" cy="114300"/>
          </a:xfrm>
          <a:prstGeom prst="ellipse">
            <a:avLst/>
          </a:prstGeom>
          <a:solidFill>
            <a:srgbClr val="34A853"/>
          </a:solidFill>
          <a:ln/>
        </p:spPr>
      </p:sp>
      <p:sp>
        <p:nvSpPr>
          <p:cNvPr id="12" name="Text 10"/>
          <p:cNvSpPr/>
          <p:nvPr/>
        </p:nvSpPr>
        <p:spPr>
          <a:xfrm>
            <a:off x="923925" y="4691063"/>
            <a:ext cx="869232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6F6C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Antigravity 2.0 · agent runtime</a:t>
            </a:r>
            <a:endParaRPr lang="en-US" sz="1425" dirty="0"/>
          </a:p>
        </p:txBody>
      </p:sp>
      <p:sp>
        <p:nvSpPr>
          <p:cNvPr id="13" name="Text 11"/>
          <p:cNvSpPr/>
          <p:nvPr/>
        </p:nvSpPr>
        <p:spPr>
          <a:xfrm>
            <a:off x="923925" y="4962525"/>
            <a:ext cx="869232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4285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› </a:t>
            </a:r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F5F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agent spawn checkout-tester --target shop.example.com</a:t>
            </a:r>
            <a:endParaRPr lang="en-US" sz="1425" dirty="0"/>
          </a:p>
        </p:txBody>
      </p:sp>
      <p:sp>
        <p:nvSpPr>
          <p:cNvPr id="14" name="Text 12"/>
          <p:cNvSpPr/>
          <p:nvPr/>
        </p:nvSpPr>
        <p:spPr>
          <a:xfrm>
            <a:off x="923925" y="5233988"/>
            <a:ext cx="869232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6F6C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→ scanning Web MCP manifest…</a:t>
            </a:r>
            <a:endParaRPr lang="en-US" sz="1425" dirty="0"/>
          </a:p>
        </p:txBody>
      </p:sp>
      <p:sp>
        <p:nvSpPr>
          <p:cNvPr id="15" name="Text 13"/>
          <p:cNvSpPr/>
          <p:nvPr/>
        </p:nvSpPr>
        <p:spPr>
          <a:xfrm>
            <a:off x="923925" y="5505450"/>
            <a:ext cx="869232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6F6C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→ 14 actions discovered · 6 forms · 3 payment flows</a:t>
            </a:r>
            <a:endParaRPr lang="en-US" sz="1425" dirty="0"/>
          </a:p>
        </p:txBody>
      </p:sp>
      <p:sp>
        <p:nvSpPr>
          <p:cNvPr id="16" name="Text 14"/>
          <p:cNvSpPr/>
          <p:nvPr/>
        </p:nvSpPr>
        <p:spPr>
          <a:xfrm>
            <a:off x="923925" y="5776913"/>
            <a:ext cx="869232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FBBC0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[agent] </a:t>
            </a:r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F5F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running e2e suite across </a:t>
            </a:r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34A85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 personas </a:t>
            </a:r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F5F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 parallel</a:t>
            </a:r>
            <a:endParaRPr lang="en-US" sz="1425" dirty="0"/>
          </a:p>
        </p:txBody>
      </p:sp>
      <p:sp>
        <p:nvSpPr>
          <p:cNvPr id="17" name="Text 15"/>
          <p:cNvSpPr/>
          <p:nvPr/>
        </p:nvSpPr>
        <p:spPr>
          <a:xfrm>
            <a:off x="923925" y="6048375"/>
            <a:ext cx="869232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34A85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F5F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213/218 passing </a:t>
            </a:r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6F6C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· </a:t>
            </a:r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F5F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2.4× faster than Selenium</a:t>
            </a:r>
            <a:endParaRPr lang="en-US" sz="1425" dirty="0"/>
          </a:p>
        </p:txBody>
      </p:sp>
      <p:sp>
        <p:nvSpPr>
          <p:cNvPr id="18" name="Text 16"/>
          <p:cNvSpPr/>
          <p:nvPr/>
        </p:nvSpPr>
        <p:spPr>
          <a:xfrm>
            <a:off x="923925" y="6348413"/>
            <a:ext cx="183356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4285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›</a:t>
            </a:r>
            <a:endParaRPr lang="en-US" sz="1425" dirty="0"/>
          </a:p>
        </p:txBody>
      </p:sp>
      <p:sp>
        <p:nvSpPr>
          <p:cNvPr id="19" name="Text 17"/>
          <p:cNvSpPr/>
          <p:nvPr/>
        </p:nvSpPr>
        <p:spPr>
          <a:xfrm>
            <a:off x="1138238" y="6348413"/>
            <a:ext cx="183356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spc="-12" kern="0" dirty="0">
                <a:solidFill>
                  <a:srgbClr val="F5F3EE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▌</a:t>
            </a:r>
            <a:endParaRPr lang="en-US" sz="1425" dirty="0"/>
          </a:p>
        </p:txBody>
      </p:sp>
      <p:sp>
        <p:nvSpPr>
          <p:cNvPr id="20" name="Shape 18"/>
          <p:cNvSpPr/>
          <p:nvPr/>
        </p:nvSpPr>
        <p:spPr>
          <a:xfrm>
            <a:off x="685800" y="7096125"/>
            <a:ext cx="4371975" cy="2481858"/>
          </a:xfrm>
          <a:prstGeom prst="roundRect">
            <a:avLst>
              <a:gd name="adj" fmla="val 7676"/>
            </a:avLst>
          </a:prstGeom>
          <a:solidFill>
            <a:srgbClr val="FBBC04">
              <a:alpha val="10000"/>
            </a:srgbClr>
          </a:solidFill>
          <a:ln w="9525">
            <a:solidFill>
              <a:srgbClr val="FBBC04">
                <a:alpha val="30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42975" y="7353300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FBBC04">
              <a:alpha val="16000"/>
            </a:srgbClr>
          </a:solidFill>
          <a:ln w="9525">
            <a:solidFill>
              <a:srgbClr val="FBBC04">
                <a:alpha val="35000"/>
              </a:srgbClr>
            </a:solidFill>
            <a:prstDash val="solid"/>
          </a:ln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900" y="7515225"/>
            <a:ext cx="209550" cy="209550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942975" y="8058150"/>
            <a:ext cx="3973354" cy="3381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250" b="1" spc="-2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Antigravity 2.0</a:t>
            </a:r>
            <a:endParaRPr lang="en-US" sz="2250" dirty="0"/>
          </a:p>
        </p:txBody>
      </p:sp>
      <p:sp>
        <p:nvSpPr>
          <p:cNvPr id="24" name="Text 21"/>
          <p:cNvSpPr/>
          <p:nvPr/>
        </p:nvSpPr>
        <p:spPr>
          <a:xfrm>
            <a:off x="942975" y="8472488"/>
            <a:ext cx="3973354" cy="886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65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Desktop agent-first, connesso ad Android Studio per orchestrare e testare gli agenti AI.</a:t>
            </a:r>
            <a:endParaRPr lang="en-US" sz="1650" dirty="0"/>
          </a:p>
        </p:txBody>
      </p:sp>
      <p:sp>
        <p:nvSpPr>
          <p:cNvPr id="25" name="Shape 22"/>
          <p:cNvSpPr/>
          <p:nvPr/>
        </p:nvSpPr>
        <p:spPr>
          <a:xfrm>
            <a:off x="5229225" y="7096125"/>
            <a:ext cx="4371975" cy="2481858"/>
          </a:xfrm>
          <a:prstGeom prst="roundRect">
            <a:avLst>
              <a:gd name="adj" fmla="val 7676"/>
            </a:avLst>
          </a:prstGeom>
          <a:solidFill>
            <a:srgbClr val="4285F4">
              <a:alpha val="10000"/>
            </a:srgbClr>
          </a:solidFill>
          <a:ln w="9525">
            <a:solidFill>
              <a:srgbClr val="4285F4">
                <a:alpha val="3000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5486400" y="7353300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4285F4">
              <a:alpha val="16000"/>
            </a:srgbClr>
          </a:solidFill>
          <a:ln w="9525">
            <a:solidFill>
              <a:srgbClr val="4285F4">
                <a:alpha val="35000"/>
              </a:srgbClr>
            </a:solidFill>
            <a:prstDash val="solid"/>
          </a:ln>
        </p:spPr>
      </p:sp>
      <p:pic>
        <p:nvPicPr>
          <p:cNvPr id="2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325" y="7515225"/>
            <a:ext cx="209550" cy="20955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5486400" y="8058150"/>
            <a:ext cx="3973354" cy="3381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250" b="1" spc="-2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MCP</a:t>
            </a:r>
            <a:endParaRPr lang="en-US" sz="2250" dirty="0"/>
          </a:p>
        </p:txBody>
      </p:sp>
      <p:sp>
        <p:nvSpPr>
          <p:cNvPr id="29" name="Text 25"/>
          <p:cNvSpPr/>
          <p:nvPr/>
        </p:nvSpPr>
        <p:spPr>
          <a:xfrm>
            <a:off x="5486400" y="8472488"/>
            <a:ext cx="3973354" cy="886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65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standard per rendere il tuo sito "Agent Ready". I bot lo navigano come un umano.</a:t>
            </a:r>
            <a:endParaRPr lang="en-US" sz="1650" dirty="0"/>
          </a:p>
        </p:txBody>
      </p:sp>
      <p:sp>
        <p:nvSpPr>
          <p:cNvPr id="30" name="Text 26"/>
          <p:cNvSpPr/>
          <p:nvPr/>
        </p:nvSpPr>
        <p:spPr>
          <a:xfrm>
            <a:off x="685800" y="12058650"/>
            <a:ext cx="312641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ANTIGRAVITY · WEB MCP</a:t>
            </a:r>
            <a:endParaRPr lang="en-US" sz="1800" dirty="0"/>
          </a:p>
        </p:txBody>
      </p:sp>
      <p:sp>
        <p:nvSpPr>
          <p:cNvPr id="31" name="Text 27"/>
          <p:cNvSpPr/>
          <p:nvPr/>
        </p:nvSpPr>
        <p:spPr>
          <a:xfrm>
            <a:off x="8838009" y="12058650"/>
            <a:ext cx="83939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10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0B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238184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SCIENZA &amp; FUTURO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870007" y="533400"/>
            <a:ext cx="80739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07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0" y="1371600"/>
            <a:ext cx="304354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i="1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1047304" y="1423988"/>
            <a:ext cx="247828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08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IMPATTO GLOBALE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009775"/>
            <a:ext cx="9182862" cy="1419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spc="-189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Alpha Earth </a:t>
            </a:r>
            <a:pPr algn="l" indent="0" marL="0">
              <a:lnSpc>
                <a:spcPct val="100000"/>
              </a:lnSpc>
              <a:buNone/>
            </a:pPr>
            <a:r>
              <a:rPr lang="en-US" sz="5400" i="1" spc="-189" kern="0" dirty="0">
                <a:solidFill>
                  <a:srgbClr val="F5F3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 </a:t>
            </a:r>
            <a:pPr algn="l" indent="0" marL="0">
              <a:lnSpc>
                <a:spcPct val="100000"/>
              </a:lnSpc>
              <a:buNone/>
            </a:pPr>
            <a:r>
              <a:rPr lang="en-US" sz="5400" b="1" spc="-189" kern="0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Isomorphic Labs.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9182862" cy="7953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mette l'AI al servizio dell'umanità. Dal </a:t>
            </a:r>
            <a:pPr algn="l" indent="0" marL="0">
              <a:lnSpc>
                <a:spcPct val="142000"/>
              </a:lnSpc>
              <a:buNone/>
            </a:pPr>
            <a:r>
              <a:rPr lang="en-US" sz="2100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gemello digitale della Terra </a:t>
            </a:r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modelli molecolari per la </a:t>
            </a:r>
            <a:pPr algn="l" indent="0" marL="0">
              <a:lnSpc>
                <a:spcPct val="142000"/>
              </a:lnSpc>
              <a:buNone/>
            </a:pPr>
            <a:r>
              <a:rPr lang="en-US" sz="2100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scoperta di nuovi farmaci</a:t>
            </a:r>
            <a:pPr algn="l" indent="0" marL="0">
              <a:lnSpc>
                <a:spcPct val="142000"/>
              </a:lnSpc>
              <a:buNone/>
            </a:pPr>
            <a:r>
              <a:rPr lang="en-US" sz="2100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85800" y="4872038"/>
            <a:ext cx="4371975" cy="4296519"/>
          </a:xfrm>
          <a:prstGeom prst="roundRect">
            <a:avLst>
              <a:gd name="adj" fmla="val 4877"/>
            </a:avLst>
          </a:prstGeom>
          <a:solidFill>
            <a:srgbClr val="4285F4">
              <a:alpha val="25000"/>
            </a:srgbClr>
          </a:solidFill>
          <a:ln w="9525">
            <a:solidFill>
              <a:srgbClr val="4285F4">
                <a:alpha val="35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3925" y="5110163"/>
            <a:ext cx="4012597" cy="2190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spc="102" kern="0" dirty="0">
                <a:solidFill>
                  <a:srgbClr val="9CBF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ALPHA EARTH</a:t>
            </a:r>
            <a:endParaRPr lang="en-US" sz="1275" dirty="0"/>
          </a:p>
        </p:txBody>
      </p:sp>
      <p:sp>
        <p:nvSpPr>
          <p:cNvPr id="10" name="Text 8"/>
          <p:cNvSpPr/>
          <p:nvPr/>
        </p:nvSpPr>
        <p:spPr>
          <a:xfrm>
            <a:off x="923925" y="5424488"/>
            <a:ext cx="4012597" cy="638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250" b="1" spc="-2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gemello digitale della Terra.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923925" y="6157913"/>
            <a:ext cx="4012597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50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Prevede deforestazione, simula ecosistemi complessi, monitora il clima in tempo reale.</a:t>
            </a:r>
            <a:endParaRPr lang="en-US" sz="15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>
            <a:alphaModFix amt="95000"/>
          </a:blip>
          <a:stretch>
            <a:fillRect/>
          </a:stretch>
        </p:blipFill>
        <p:spPr>
          <a:xfrm>
            <a:off x="923925" y="6805613"/>
            <a:ext cx="3895725" cy="2124819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5229225" y="4872038"/>
            <a:ext cx="4371975" cy="4296519"/>
          </a:xfrm>
          <a:prstGeom prst="roundRect">
            <a:avLst>
              <a:gd name="adj" fmla="val 4877"/>
            </a:avLst>
          </a:prstGeom>
          <a:solidFill>
            <a:srgbClr val="34A853">
              <a:alpha val="22000"/>
            </a:srgbClr>
          </a:solidFill>
          <a:ln w="9525">
            <a:solidFill>
              <a:srgbClr val="34A853">
                <a:alpha val="35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467350" y="5110163"/>
            <a:ext cx="4012597" cy="2190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spc="102" kern="0" dirty="0">
                <a:solidFill>
                  <a:srgbClr val="8FDF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ISOMORPHIC LABS</a:t>
            </a:r>
            <a:endParaRPr lang="en-US" sz="1275" dirty="0"/>
          </a:p>
        </p:txBody>
      </p:sp>
      <p:sp>
        <p:nvSpPr>
          <p:cNvPr id="15" name="Text 12"/>
          <p:cNvSpPr/>
          <p:nvPr/>
        </p:nvSpPr>
        <p:spPr>
          <a:xfrm>
            <a:off x="5467350" y="5424488"/>
            <a:ext cx="4012597" cy="638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250" b="1" spc="-2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Modelli molecolari accelerati.</a:t>
            </a:r>
            <a:endParaRPr lang="en-US" sz="2250" dirty="0"/>
          </a:p>
        </p:txBody>
      </p:sp>
      <p:sp>
        <p:nvSpPr>
          <p:cNvPr id="16" name="Text 13"/>
          <p:cNvSpPr/>
          <p:nvPr/>
        </p:nvSpPr>
        <p:spPr>
          <a:xfrm>
            <a:off x="5467350" y="6157913"/>
            <a:ext cx="4012597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50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Già in fase pre-clinica per curare disturbi immunitari e oncologici.</a:t>
            </a:r>
            <a:endParaRPr lang="en-US" sz="15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>
            <a:alphaModFix amt="95000"/>
          </a:blip>
          <a:stretch>
            <a:fillRect/>
          </a:stretch>
        </p:blipFill>
        <p:spPr>
          <a:xfrm>
            <a:off x="5467350" y="6805613"/>
            <a:ext cx="3895725" cy="2124819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685800" y="12058650"/>
            <a:ext cx="239196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SCIENZA &amp; SALUTE</a:t>
            </a:r>
            <a:endParaRPr lang="en-US" sz="1800" dirty="0"/>
          </a:p>
        </p:txBody>
      </p:sp>
      <p:sp>
        <p:nvSpPr>
          <p:cNvPr id="19" name="Text 15"/>
          <p:cNvSpPr/>
          <p:nvPr/>
        </p:nvSpPr>
        <p:spPr>
          <a:xfrm>
            <a:off x="8838009" y="12058650"/>
            <a:ext cx="83939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/ 10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0B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287000" cy="12858750"/>
          </a:xfrm>
          <a:prstGeom prst="rect">
            <a:avLst/>
          </a:prstGeom>
          <a:solidFill>
            <a:srgbClr val="4285F4">
              <a:alpha val="16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685800" y="533400"/>
            <a:ext cx="182567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CONCLUSIONE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858250" y="609600"/>
            <a:ext cx="114300" cy="114300"/>
          </a:xfrm>
          <a:prstGeom prst="ellipse">
            <a:avLst/>
          </a:prstGeom>
          <a:solidFill>
            <a:srgbClr val="4285F4"/>
          </a:solidFill>
          <a:ln/>
        </p:spPr>
      </p:sp>
      <p:sp>
        <p:nvSpPr>
          <p:cNvPr id="5" name="Shape 3"/>
          <p:cNvSpPr/>
          <p:nvPr/>
        </p:nvSpPr>
        <p:spPr>
          <a:xfrm>
            <a:off x="9067800" y="609600"/>
            <a:ext cx="114300" cy="114300"/>
          </a:xfrm>
          <a:prstGeom prst="ellipse">
            <a:avLst/>
          </a:prstGeom>
          <a:solidFill>
            <a:srgbClr val="EA4335"/>
          </a:solidFill>
          <a:ln/>
        </p:spPr>
      </p:sp>
      <p:sp>
        <p:nvSpPr>
          <p:cNvPr id="6" name="Shape 4"/>
          <p:cNvSpPr/>
          <p:nvPr/>
        </p:nvSpPr>
        <p:spPr>
          <a:xfrm>
            <a:off x="9277350" y="609600"/>
            <a:ext cx="114300" cy="114300"/>
          </a:xfrm>
          <a:prstGeom prst="ellipse">
            <a:avLst/>
          </a:prstGeom>
          <a:solidFill>
            <a:srgbClr val="FBBC04"/>
          </a:solidFill>
          <a:ln/>
        </p:spPr>
      </p:sp>
      <p:sp>
        <p:nvSpPr>
          <p:cNvPr id="7" name="Shape 5"/>
          <p:cNvSpPr/>
          <p:nvPr/>
        </p:nvSpPr>
        <p:spPr>
          <a:xfrm>
            <a:off x="9486900" y="609600"/>
            <a:ext cx="114300" cy="114300"/>
          </a:xfrm>
          <a:prstGeom prst="ellipse">
            <a:avLst/>
          </a:prstGeom>
          <a:solidFill>
            <a:srgbClr val="34A853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1581150"/>
            <a:ext cx="3619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i="1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1104900" y="1633538"/>
            <a:ext cx="292299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08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 PROMPT A DELEGA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2162175"/>
            <a:ext cx="9182862" cy="1803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200" b="1" spc="-25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Quale cambierà di più </a:t>
            </a:r>
            <a:pPr algn="l" indent="0" marL="0">
              <a:lnSpc>
                <a:spcPct val="96000"/>
              </a:lnSpc>
              <a:buNone/>
            </a:pPr>
            <a:r>
              <a:rPr lang="en-US" sz="7200" i="1" spc="-252" kern="0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tuo settore?</a:t>
            </a:r>
            <a:endParaRPr lang="en-US" sz="7200" dirty="0"/>
          </a:p>
        </p:txBody>
      </p:sp>
      <p:sp>
        <p:nvSpPr>
          <p:cNvPr id="11" name="Text 9"/>
          <p:cNvSpPr/>
          <p:nvPr/>
        </p:nvSpPr>
        <p:spPr>
          <a:xfrm>
            <a:off x="685800" y="4403527"/>
            <a:ext cx="8829675" cy="784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10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L'AI è passata dal darci risposte al </a:t>
            </a:r>
            <a:pPr algn="l" indent="0" marL="0">
              <a:lnSpc>
                <a:spcPct val="140000"/>
              </a:lnSpc>
              <a:buNone/>
            </a:pPr>
            <a:r>
              <a:rPr lang="en-US" sz="2100" b="1" spc="-12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compiere azioni </a:t>
            </a:r>
            <a:pPr algn="l" indent="0" marL="0">
              <a:lnSpc>
                <a:spcPct val="140000"/>
              </a:lnSpc>
              <a:buNone/>
            </a:pPr>
            <a:r>
              <a:rPr lang="en-US" sz="2100" spc="-12" kern="0" dirty="0">
                <a:solidFill>
                  <a:srgbClr val="B4B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posto nostro. Sette novità, sette modi di lavorare diversi già da domani.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685800" y="5683448"/>
            <a:ext cx="4305300" cy="9525"/>
          </a:xfrm>
          <a:prstGeom prst="rect">
            <a:avLst/>
          </a:prstGeom>
          <a:solidFill>
            <a:srgbClr val="26262D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" y="5826323"/>
            <a:ext cx="5334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0" i="1" spc="-12" kern="0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550" dirty="0"/>
          </a:p>
        </p:txBody>
      </p:sp>
      <p:sp>
        <p:nvSpPr>
          <p:cNvPr id="14" name="Text 12"/>
          <p:cNvSpPr/>
          <p:nvPr/>
        </p:nvSpPr>
        <p:spPr>
          <a:xfrm>
            <a:off x="1276350" y="5931098"/>
            <a:ext cx="382619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50" spc="54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CREATIVITÀ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1276350" y="6193036"/>
            <a:ext cx="1368772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650" b="1" spc="-8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 Omni</a:t>
            </a:r>
            <a:endParaRPr lang="en-US" sz="1650" dirty="0"/>
          </a:p>
        </p:txBody>
      </p:sp>
      <p:sp>
        <p:nvSpPr>
          <p:cNvPr id="16" name="Shape 14"/>
          <p:cNvSpPr/>
          <p:nvPr/>
        </p:nvSpPr>
        <p:spPr>
          <a:xfrm>
            <a:off x="5295900" y="5683448"/>
            <a:ext cx="4305300" cy="9525"/>
          </a:xfrm>
          <a:prstGeom prst="rect">
            <a:avLst/>
          </a:prstGeom>
          <a:solidFill>
            <a:srgbClr val="26262D"/>
          </a:solidFill>
          <a:ln/>
        </p:spPr>
      </p:sp>
      <p:sp>
        <p:nvSpPr>
          <p:cNvPr id="17" name="Text 15"/>
          <p:cNvSpPr/>
          <p:nvPr/>
        </p:nvSpPr>
        <p:spPr>
          <a:xfrm>
            <a:off x="5295900" y="5826323"/>
            <a:ext cx="5334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0" i="1" spc="-12" kern="0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550" dirty="0"/>
          </a:p>
        </p:txBody>
      </p:sp>
      <p:sp>
        <p:nvSpPr>
          <p:cNvPr id="18" name="Text 16"/>
          <p:cNvSpPr/>
          <p:nvPr/>
        </p:nvSpPr>
        <p:spPr>
          <a:xfrm>
            <a:off x="5886450" y="5931098"/>
            <a:ext cx="382619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50" spc="54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WEARABLE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5886450" y="6193036"/>
            <a:ext cx="1525042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650" b="1" spc="-8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Glasses</a:t>
            </a:r>
            <a:endParaRPr lang="en-US" sz="1650" dirty="0"/>
          </a:p>
        </p:txBody>
      </p:sp>
      <p:sp>
        <p:nvSpPr>
          <p:cNvPr id="20" name="Shape 18"/>
          <p:cNvSpPr/>
          <p:nvPr/>
        </p:nvSpPr>
        <p:spPr>
          <a:xfrm>
            <a:off x="685800" y="6693098"/>
            <a:ext cx="4305300" cy="9525"/>
          </a:xfrm>
          <a:prstGeom prst="rect">
            <a:avLst/>
          </a:prstGeom>
          <a:solidFill>
            <a:srgbClr val="26262D"/>
          </a:solidFill>
          <a:ln/>
        </p:spPr>
      </p:sp>
      <p:sp>
        <p:nvSpPr>
          <p:cNvPr id="21" name="Text 19"/>
          <p:cNvSpPr/>
          <p:nvPr/>
        </p:nvSpPr>
        <p:spPr>
          <a:xfrm>
            <a:off x="685800" y="6835973"/>
            <a:ext cx="5334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0" i="1" spc="-12" kern="0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550" dirty="0"/>
          </a:p>
        </p:txBody>
      </p:sp>
      <p:sp>
        <p:nvSpPr>
          <p:cNvPr id="22" name="Text 20"/>
          <p:cNvSpPr/>
          <p:nvPr/>
        </p:nvSpPr>
        <p:spPr>
          <a:xfrm>
            <a:off x="1276350" y="6940748"/>
            <a:ext cx="382619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50" spc="54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1276350" y="7202686"/>
            <a:ext cx="2150269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650" b="1" spc="-8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Universal Cart &amp; AP2</a:t>
            </a:r>
            <a:endParaRPr lang="en-US" sz="1650" dirty="0"/>
          </a:p>
        </p:txBody>
      </p:sp>
      <p:sp>
        <p:nvSpPr>
          <p:cNvPr id="24" name="Shape 22"/>
          <p:cNvSpPr/>
          <p:nvPr/>
        </p:nvSpPr>
        <p:spPr>
          <a:xfrm>
            <a:off x="5295900" y="6693098"/>
            <a:ext cx="4305300" cy="9525"/>
          </a:xfrm>
          <a:prstGeom prst="rect">
            <a:avLst/>
          </a:prstGeom>
          <a:solidFill>
            <a:srgbClr val="26262D"/>
          </a:solidFill>
          <a:ln/>
        </p:spPr>
      </p:sp>
      <p:sp>
        <p:nvSpPr>
          <p:cNvPr id="25" name="Text 23"/>
          <p:cNvSpPr/>
          <p:nvPr/>
        </p:nvSpPr>
        <p:spPr>
          <a:xfrm>
            <a:off x="5295900" y="6835973"/>
            <a:ext cx="5334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0" i="1" spc="-12" kern="0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550" dirty="0"/>
          </a:p>
        </p:txBody>
      </p:sp>
      <p:sp>
        <p:nvSpPr>
          <p:cNvPr id="26" name="Text 24"/>
          <p:cNvSpPr/>
          <p:nvPr/>
        </p:nvSpPr>
        <p:spPr>
          <a:xfrm>
            <a:off x="5886450" y="6940748"/>
            <a:ext cx="382619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50" spc="54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RICERCA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5886450" y="7202686"/>
            <a:ext cx="2164854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650" b="1" spc="-8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Maps &amp; YouTube</a:t>
            </a:r>
            <a:endParaRPr lang="en-US" sz="1650" dirty="0"/>
          </a:p>
        </p:txBody>
      </p:sp>
      <p:sp>
        <p:nvSpPr>
          <p:cNvPr id="28" name="Shape 26"/>
          <p:cNvSpPr/>
          <p:nvPr/>
        </p:nvSpPr>
        <p:spPr>
          <a:xfrm>
            <a:off x="685800" y="7702748"/>
            <a:ext cx="4305300" cy="9525"/>
          </a:xfrm>
          <a:prstGeom prst="rect">
            <a:avLst/>
          </a:prstGeom>
          <a:solidFill>
            <a:srgbClr val="26262D"/>
          </a:solidFill>
          <a:ln/>
        </p:spPr>
      </p:sp>
      <p:sp>
        <p:nvSpPr>
          <p:cNvPr id="29" name="Text 27"/>
          <p:cNvSpPr/>
          <p:nvPr/>
        </p:nvSpPr>
        <p:spPr>
          <a:xfrm>
            <a:off x="685800" y="7845623"/>
            <a:ext cx="5334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0" i="1" spc="-12" kern="0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550" dirty="0"/>
          </a:p>
        </p:txBody>
      </p:sp>
      <p:sp>
        <p:nvSpPr>
          <p:cNvPr id="30" name="Text 28"/>
          <p:cNvSpPr/>
          <p:nvPr/>
        </p:nvSpPr>
        <p:spPr>
          <a:xfrm>
            <a:off x="1276350" y="7950398"/>
            <a:ext cx="382619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50" spc="54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WORKSPACE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1276350" y="8212336"/>
            <a:ext cx="2177058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650" b="1" spc="-8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Docs Live &amp; AI Inbox</a:t>
            </a:r>
            <a:endParaRPr lang="en-US" sz="1650" dirty="0"/>
          </a:p>
        </p:txBody>
      </p:sp>
      <p:sp>
        <p:nvSpPr>
          <p:cNvPr id="32" name="Shape 30"/>
          <p:cNvSpPr/>
          <p:nvPr/>
        </p:nvSpPr>
        <p:spPr>
          <a:xfrm>
            <a:off x="5295900" y="7702748"/>
            <a:ext cx="4305300" cy="9525"/>
          </a:xfrm>
          <a:prstGeom prst="rect">
            <a:avLst/>
          </a:prstGeom>
          <a:solidFill>
            <a:srgbClr val="26262D"/>
          </a:solidFill>
          <a:ln/>
        </p:spPr>
      </p:sp>
      <p:sp>
        <p:nvSpPr>
          <p:cNvPr id="33" name="Text 31"/>
          <p:cNvSpPr/>
          <p:nvPr/>
        </p:nvSpPr>
        <p:spPr>
          <a:xfrm>
            <a:off x="5295900" y="7845623"/>
            <a:ext cx="5334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0" i="1" spc="-12" kern="0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550" dirty="0"/>
          </a:p>
        </p:txBody>
      </p:sp>
      <p:sp>
        <p:nvSpPr>
          <p:cNvPr id="34" name="Text 32"/>
          <p:cNvSpPr/>
          <p:nvPr/>
        </p:nvSpPr>
        <p:spPr>
          <a:xfrm>
            <a:off x="5886450" y="7950398"/>
            <a:ext cx="382619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50" spc="54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5886450" y="8212336"/>
            <a:ext cx="2379018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650" b="1" spc="-8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Antigravity &amp; Web MCP</a:t>
            </a:r>
            <a:endParaRPr lang="en-US" sz="1650" dirty="0"/>
          </a:p>
        </p:txBody>
      </p:sp>
      <p:sp>
        <p:nvSpPr>
          <p:cNvPr id="36" name="Shape 34"/>
          <p:cNvSpPr/>
          <p:nvPr/>
        </p:nvSpPr>
        <p:spPr>
          <a:xfrm>
            <a:off x="685800" y="8712398"/>
            <a:ext cx="4305300" cy="9525"/>
          </a:xfrm>
          <a:prstGeom prst="rect">
            <a:avLst/>
          </a:prstGeom>
          <a:solidFill>
            <a:srgbClr val="26262D"/>
          </a:solidFill>
          <a:ln/>
        </p:spPr>
      </p:sp>
      <p:sp>
        <p:nvSpPr>
          <p:cNvPr id="37" name="Text 35"/>
          <p:cNvSpPr/>
          <p:nvPr/>
        </p:nvSpPr>
        <p:spPr>
          <a:xfrm>
            <a:off x="685800" y="8855273"/>
            <a:ext cx="5334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0" i="1" spc="-12" kern="0" dirty="0">
                <a:solidFill>
                  <a:srgbClr val="428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2550" dirty="0"/>
          </a:p>
        </p:txBody>
      </p:sp>
      <p:sp>
        <p:nvSpPr>
          <p:cNvPr id="38" name="Text 36"/>
          <p:cNvSpPr/>
          <p:nvPr/>
        </p:nvSpPr>
        <p:spPr>
          <a:xfrm>
            <a:off x="1276350" y="8960048"/>
            <a:ext cx="382619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50" spc="54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SCIENZA</a:t>
            </a:r>
            <a:endParaRPr lang="en-US" sz="1350" dirty="0"/>
          </a:p>
        </p:txBody>
      </p:sp>
      <p:sp>
        <p:nvSpPr>
          <p:cNvPr id="39" name="Text 37"/>
          <p:cNvSpPr/>
          <p:nvPr/>
        </p:nvSpPr>
        <p:spPr>
          <a:xfrm>
            <a:off x="1276350" y="9221986"/>
            <a:ext cx="2654268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650" b="1" spc="-8" kern="0" dirty="0">
                <a:solidFill>
                  <a:srgbClr val="F5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Alpha Earth &amp; Isomorphic</a:t>
            </a:r>
            <a:endParaRPr lang="en-US" sz="1650" dirty="0"/>
          </a:p>
        </p:txBody>
      </p:sp>
      <p:sp>
        <p:nvSpPr>
          <p:cNvPr id="40" name="Shape 38"/>
          <p:cNvSpPr/>
          <p:nvPr/>
        </p:nvSpPr>
        <p:spPr>
          <a:xfrm>
            <a:off x="685800" y="10071927"/>
            <a:ext cx="609600" cy="609600"/>
          </a:xfrm>
          <a:prstGeom prst="ellipse">
            <a:avLst/>
          </a:prstGeom>
          <a:solidFill>
            <a:srgbClr val="4285F4"/>
          </a:solidFill>
          <a:ln/>
        </p:spPr>
      </p:sp>
      <p:pic>
        <p:nvPicPr>
          <p:cNvPr id="4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0243377"/>
            <a:ext cx="266700" cy="266700"/>
          </a:xfrm>
          <a:prstGeom prst="rect">
            <a:avLst/>
          </a:prstGeom>
        </p:spPr>
      </p:pic>
      <p:sp>
        <p:nvSpPr>
          <p:cNvPr id="42" name="Text 39"/>
          <p:cNvSpPr/>
          <p:nvPr/>
        </p:nvSpPr>
        <p:spPr>
          <a:xfrm>
            <a:off x="1466850" y="10169723"/>
            <a:ext cx="3012973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i="1" spc="-12" kern="0" dirty="0">
                <a:solidFill>
                  <a:srgbClr val="F5F3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Parliamone nei commenti.</a:t>
            </a:r>
            <a:endParaRPr lang="en-US" sz="2400" dirty="0"/>
          </a:p>
        </p:txBody>
      </p:sp>
      <p:sp>
        <p:nvSpPr>
          <p:cNvPr id="43" name="Text 40"/>
          <p:cNvSpPr/>
          <p:nvPr/>
        </p:nvSpPr>
        <p:spPr>
          <a:xfrm>
            <a:off x="685800" y="12058650"/>
            <a:ext cx="232499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I/O · 2026</a:t>
            </a:r>
            <a:endParaRPr lang="en-US" sz="1800" dirty="0"/>
          </a:p>
        </p:txBody>
      </p:sp>
      <p:sp>
        <p:nvSpPr>
          <p:cNvPr id="44" name="Text 41"/>
          <p:cNvSpPr/>
          <p:nvPr/>
        </p:nvSpPr>
        <p:spPr>
          <a:xfrm>
            <a:off x="8838009" y="12058650"/>
            <a:ext cx="83939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72" kern="0" dirty="0">
                <a:solidFill>
                  <a:srgbClr val="6F6C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10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2026-05-20T09:41:49Z</dcterms:created>
  <dcterms:modified xsi:type="dcterms:W3CDTF">2026-05-20T09:41:49Z</dcterms:modified>
</cp:coreProperties>
</file>